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9" r:id="rId4"/>
    <p:sldId id="267" r:id="rId5"/>
    <p:sldId id="268" r:id="rId6"/>
    <p:sldId id="260" r:id="rId7"/>
    <p:sldId id="289" r:id="rId8"/>
    <p:sldId id="291" r:id="rId9"/>
    <p:sldId id="261" r:id="rId10"/>
    <p:sldId id="286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4" r:id="rId19"/>
    <p:sldId id="303" r:id="rId20"/>
    <p:sldId id="306" r:id="rId21"/>
    <p:sldId id="301" r:id="rId22"/>
    <p:sldId id="302" r:id="rId23"/>
    <p:sldId id="281" r:id="rId24"/>
    <p:sldId id="282" r:id="rId25"/>
    <p:sldId id="273" r:id="rId26"/>
    <p:sldId id="277" r:id="rId27"/>
    <p:sldId id="312" r:id="rId28"/>
    <p:sldId id="309" r:id="rId29"/>
    <p:sldId id="269" r:id="rId30"/>
    <p:sldId id="270" r:id="rId31"/>
    <p:sldId id="285" r:id="rId32"/>
    <p:sldId id="278" r:id="rId33"/>
    <p:sldId id="276" r:id="rId34"/>
    <p:sldId id="310" r:id="rId35"/>
    <p:sldId id="311" r:id="rId36"/>
    <p:sldId id="284" r:id="rId37"/>
    <p:sldId id="292" r:id="rId38"/>
    <p:sldId id="305" r:id="rId39"/>
    <p:sldId id="287" r:id="rId40"/>
    <p:sldId id="308" r:id="rId41"/>
    <p:sldId id="293" r:id="rId4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40" autoAdjust="0"/>
    <p:restoredTop sz="93833" autoAdjust="0"/>
  </p:normalViewPr>
  <p:slideViewPr>
    <p:cSldViewPr>
      <p:cViewPr varScale="1">
        <p:scale>
          <a:sx n="106" d="100"/>
          <a:sy n="106" d="100"/>
        </p:scale>
        <p:origin x="-138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4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pitchFamily="12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pitchFamily="121" charset="-128"/>
              </a:defRPr>
            </a:lvl1pPr>
          </a:lstStyle>
          <a:p>
            <a:pPr>
              <a:defRPr/>
            </a:pPr>
            <a:fld id="{CA2AE2E6-6FDE-47BF-A54D-CA613548A3F8}" type="datetimeFigureOut">
              <a:rPr lang="en-US"/>
              <a:pPr>
                <a:defRPr/>
              </a:pPr>
              <a:t>6/14/2011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pitchFamily="12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pitchFamily="121" charset="-128"/>
              </a:defRPr>
            </a:lvl1pPr>
          </a:lstStyle>
          <a:p>
            <a:pPr>
              <a:defRPr/>
            </a:pPr>
            <a:fld id="{758241DF-1D04-4D55-BEBE-A6AAB5F2E9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Methods of EC – this is where your input is key today, at this early stage of the project.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	Discuss excel sheet and criteria, goals of brochures(jean and aina), fit(see fire mgt media, interp, ), marketing vs information tool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Reality – funding to carry out recommendations, staff acceptance, national brand initiatives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User surveys – need to gather existing information on #’s, trends, demographics, etc,   what does parks have, how far we go?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Broad scope – discuss priorities, national park </a:t>
            </a:r>
            <a:r>
              <a:rPr lang="en-US" b="1" smtClean="0"/>
              <a:t>pride theme(jeans torch carry)</a:t>
            </a:r>
            <a:br>
              <a:rPr lang="en-US" b="1" smtClean="0"/>
            </a:br>
            <a:r>
              <a:rPr lang="en-US" b="1" smtClean="0"/>
              <a:t>Additions, interviews(Rob, …)</a:t>
            </a:r>
            <a:r>
              <a:rPr lang="en-US" smtClean="0"/>
              <a:t>  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4F380D7-5E68-4549-B01E-1E295EADBD31}" type="slidenum">
              <a:rPr lang="en-US" smtClean="0">
                <a:ea typeface="ＭＳ Ｐゴシック" pitchFamily="84" charset="-128"/>
              </a:rPr>
              <a:pPr/>
              <a:t>2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DD0E407-1344-4410-B68B-BFEE0DBD5344}" type="slidenum">
              <a:rPr lang="en-US" smtClean="0">
                <a:ea typeface="ＭＳ Ｐゴシック" pitchFamily="84" charset="-128"/>
              </a:rPr>
              <a:pPr/>
              <a:t>3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44C1B40-3125-49CB-A80C-79B751FEF645}" type="slidenum">
              <a:rPr lang="en-US" smtClean="0">
                <a:ea typeface="ＭＳ Ｐゴシック" pitchFamily="84" charset="-128"/>
              </a:rPr>
              <a:pPr/>
              <a:t>4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CA" smtClean="0"/>
              <a:t>Us SAMPLE,   WEB PAGES THAT WORK </a:t>
            </a: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869696D-6DBF-416E-8ECB-EBDBCDF0A096}" type="slidenum">
              <a:rPr lang="en-US" smtClean="0">
                <a:ea typeface="ＭＳ Ｐゴシック" pitchFamily="84" charset="-128"/>
              </a:rPr>
              <a:pPr/>
              <a:t>5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spcBef>
                <a:spcPct val="0"/>
              </a:spcBef>
              <a:buFontTx/>
              <a:buAutoNum type="arabicPeriod"/>
            </a:pPr>
            <a:r>
              <a:rPr lang="en-US" smtClean="0"/>
              <a:t>Ask audience – what is the signature destination trail in their park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E03DE0-97F7-4850-A89D-72A0EEA7E711}" type="slidenum">
              <a:rPr lang="en-US" smtClean="0">
                <a:ea typeface="ＭＳ Ｐゴシック" pitchFamily="84" charset="-128"/>
              </a:rPr>
              <a:pPr/>
              <a:t>6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F3823CF-9221-42BD-AA05-BEC669A78422}" type="slidenum">
              <a:rPr lang="en-US" smtClean="0">
                <a:ea typeface="ＭＳ Ｐゴシック" pitchFamily="84" charset="-128"/>
              </a:rPr>
              <a:pPr/>
              <a:t>7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1</a:t>
            </a: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F2D24BF-5DC7-424E-BBB7-B6A7CA6D4CD4}" type="slidenum">
              <a:rPr lang="en-US" smtClean="0">
                <a:ea typeface="ＭＳ Ｐゴシック" pitchFamily="84" charset="-128"/>
              </a:rPr>
              <a:pPr/>
              <a:t>8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Jean   is next</a:t>
            </a: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C5B8C6-C397-4C53-ABCC-9921A385BA17}" type="slidenum">
              <a:rPr lang="en-US" smtClean="0">
                <a:ea typeface="ＭＳ Ｐゴシック" pitchFamily="84" charset="-128"/>
              </a:rPr>
              <a:pPr/>
              <a:t>9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02DD5B5-52F3-4E0F-83BD-404FE67C4D8F}" type="slidenum">
              <a:rPr lang="en-US" smtClean="0">
                <a:ea typeface="ＭＳ Ｐゴシック" pitchFamily="84" charset="-128"/>
              </a:rPr>
              <a:pPr/>
              <a:t>10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CA" smtClean="0"/>
              <a:t>Insert sample of criteria – not all are represented here   .  This criteria   also in the handouts to be discussed after the presentation.  Print out sample kiosk photos .    </a:t>
            </a: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DD21718-D364-49AD-9802-4B5F5D06DCB0}" type="slidenum">
              <a:rPr lang="en-US" smtClean="0">
                <a:ea typeface="ＭＳ Ｐゴシック" pitchFamily="84" charset="-128"/>
              </a:rPr>
              <a:pPr/>
              <a:t>23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CA" smtClean="0"/>
              <a:t>Insert sample of criteria – not all are represented here   .  This criteria   also in the handouts to be discussed after the presentation.  Print out sample kiosk photos .    </a:t>
            </a:r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A432C77-A9C8-448A-8484-60ED98A7A3CE}" type="slidenum">
              <a:rPr lang="en-US" smtClean="0">
                <a:ea typeface="ＭＳ Ｐゴシック" pitchFamily="84" charset="-128"/>
              </a:rPr>
              <a:pPr/>
              <a:t>24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CA" smtClean="0"/>
              <a:t> </a:t>
            </a: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1853EA-CC7B-4624-977C-1A60BAA1688F}" type="slidenum">
              <a:rPr lang="en-US" smtClean="0">
                <a:ea typeface="ＭＳ Ｐゴシック" pitchFamily="84" charset="-128"/>
              </a:rPr>
              <a:pPr/>
              <a:t>25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CA" smtClean="0"/>
              <a:t>Two standard designs</a:t>
            </a:r>
          </a:p>
          <a:p>
            <a:r>
              <a:rPr lang="en-CA" smtClean="0"/>
              <a:t>Without a roof , with a roof.</a:t>
            </a:r>
          </a:p>
          <a:p>
            <a:r>
              <a:rPr lang="en-CA" smtClean="0"/>
              <a:t>Already inconsistencies – metal bracketing, repetition in information, alternative posting preferences.</a:t>
            </a:r>
          </a:p>
          <a:p>
            <a:endParaRPr lang="en-CA" smtClean="0"/>
          </a:p>
          <a:p>
            <a:endParaRPr lang="en-CA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CEBED5-3E85-44C3-B95D-83DD083B27C1}" type="slidenum">
              <a:rPr lang="en-US" smtClean="0">
                <a:ea typeface="ＭＳ Ｐゴシック" pitchFamily="84" charset="-128"/>
              </a:rPr>
              <a:pPr/>
              <a:t>26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Emerald lake – how many kiosks = 4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41E1A31-90D1-4A89-8195-D9EDB363731A}" type="slidenum">
              <a:rPr lang="en-US" smtClean="0">
                <a:ea typeface="ＭＳ Ｐゴシック" pitchFamily="84" charset="-128"/>
              </a:rPr>
              <a:pPr/>
              <a:t>28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CA" smtClean="0"/>
              <a:t>Variety in one park</a:t>
            </a:r>
          </a:p>
          <a:p>
            <a:r>
              <a:rPr lang="en-CA" smtClean="0"/>
              <a:t>Design, message, make up shelf</a:t>
            </a: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3D1C604-D3CD-4D4A-BD8C-2542E68F6BD1}" type="slidenum">
              <a:rPr lang="en-US" smtClean="0">
                <a:ea typeface="ＭＳ Ｐゴシック" pitchFamily="84" charset="-128"/>
              </a:rPr>
              <a:pPr/>
              <a:t>30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0B5D276-C543-4323-A241-E91C95439AE2}" type="slidenum">
              <a:rPr lang="en-US" smtClean="0">
                <a:ea typeface="ＭＳ Ｐゴシック" pitchFamily="84" charset="-128"/>
              </a:rPr>
              <a:pPr/>
              <a:t>32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International symbols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Parks standard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Consistency, in size, colour, design, mounting location, fasteners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Black &amp; White:  Waterton’s answer to US consistency – do we need to honour this style?  We noted that Waterton does not always use this symbol either.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The symbols on the far right were just printed on paper and tacked up.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Blue signs:  Waterton’s Kiosk signs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C1914F-96D6-4AC2-ACF3-A024C9E1D25E}" type="slidenum">
              <a:rPr lang="en-US" smtClean="0">
                <a:ea typeface="ＭＳ Ｐゴシック" pitchFamily="84" charset="-128"/>
              </a:rPr>
              <a:pPr/>
              <a:t>33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2CD22CC-B69F-43C5-B6EB-25EFAA1C3F47}" type="slidenum">
              <a:rPr lang="en-US" smtClean="0">
                <a:ea typeface="ＭＳ Ｐゴシック" pitchFamily="84" charset="-128"/>
              </a:rPr>
              <a:pPr/>
              <a:t>34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E97AF4-2C2C-4335-ACCC-0E5E511C726C}" type="slidenum">
              <a:rPr lang="en-US" smtClean="0">
                <a:ea typeface="ＭＳ Ｐゴシック" pitchFamily="84" charset="-128"/>
              </a:rPr>
              <a:pPr/>
              <a:t>35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CA" smtClean="0"/>
              <a:t>Two standard designs</a:t>
            </a:r>
          </a:p>
          <a:p>
            <a:r>
              <a:rPr lang="en-CA" smtClean="0"/>
              <a:t>Without a roof , with a roof.</a:t>
            </a:r>
          </a:p>
          <a:p>
            <a:r>
              <a:rPr lang="en-CA" smtClean="0"/>
              <a:t>Already inconsistencies – metal bracketing, repetition in information, alternative posting preferences.</a:t>
            </a:r>
          </a:p>
          <a:p>
            <a:endParaRPr lang="en-CA" smtClean="0"/>
          </a:p>
          <a:p>
            <a:endParaRPr lang="en-CA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46E73A-7650-4C56-99C6-E4ED34D432AC}" type="slidenum">
              <a:rPr lang="en-US" smtClean="0">
                <a:ea typeface="ＭＳ Ｐゴシック" pitchFamily="84" charset="-128"/>
              </a:rPr>
              <a:pPr/>
              <a:t>36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CA" smtClean="0"/>
              <a:t> </a:t>
            </a: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A3A01B6-DA48-45D4-B2D1-A31E1A7C4049}" type="slidenum">
              <a:rPr lang="en-US" smtClean="0">
                <a:ea typeface="ＭＳ Ｐゴシック" pitchFamily="84" charset="-128"/>
              </a:rPr>
              <a:pPr/>
              <a:t>37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15F48E0-FD59-4A7E-83C7-DF328CBE4BB9}" type="slidenum">
              <a:rPr lang="en-US" smtClean="0">
                <a:ea typeface="ＭＳ Ｐゴシック" pitchFamily="84" charset="-128"/>
              </a:rPr>
              <a:pPr/>
              <a:t>39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4C39E50-B832-4C23-858E-E8FCECA925A6}" type="slidenum">
              <a:rPr lang="en-US" smtClean="0">
                <a:ea typeface="ＭＳ Ｐゴシック" pitchFamily="84" charset="-128"/>
              </a:rPr>
              <a:pPr/>
              <a:t>40</a:t>
            </a:fld>
            <a:endParaRPr lang="en-US" smtClean="0">
              <a:ea typeface="ＭＳ Ｐゴシック" pitchFamily="84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BackcountryMediaReview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BackcountryMediaReview_Inside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transition spd="med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pitchFamily="12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pitchFamily="12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pitchFamily="12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pitchFamily="12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pitchFamily="12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pitchFamily="12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pitchFamily="12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pitchFamily="12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bg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Word_97_-_2003_Document1.doc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10" Type="http://schemas.openxmlformats.org/officeDocument/2006/relationships/image" Target="../media/image68.jpeg"/><Relationship Id="rId4" Type="http://schemas.openxmlformats.org/officeDocument/2006/relationships/image" Target="../media/image62.jpeg"/><Relationship Id="rId9" Type="http://schemas.openxmlformats.org/officeDocument/2006/relationships/image" Target="../media/image6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SCOPE OF WORK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1214438"/>
            <a:ext cx="4000500" cy="5110162"/>
          </a:xfrm>
        </p:spPr>
        <p:txBody>
          <a:bodyPr/>
          <a:lstStyle/>
          <a:p>
            <a:pPr eaLnBrk="1" hangingPunct="1"/>
            <a:r>
              <a:rPr lang="en-US" sz="2000" smtClean="0">
                <a:solidFill>
                  <a:srgbClr val="FFFFFF"/>
                </a:solidFill>
              </a:rPr>
              <a:t>Backcountry Media Review</a:t>
            </a:r>
            <a:br>
              <a:rPr lang="en-US" sz="2000" smtClean="0">
                <a:solidFill>
                  <a:srgbClr val="FFFFFF"/>
                </a:solidFill>
              </a:rPr>
            </a:br>
            <a:r>
              <a:rPr lang="en-US" sz="1600" smtClean="0">
                <a:solidFill>
                  <a:srgbClr val="FFFFFF"/>
                </a:solidFill>
              </a:rPr>
              <a:t>First phase </a:t>
            </a:r>
          </a:p>
          <a:p>
            <a:pPr eaLnBrk="1" hangingPunct="1"/>
            <a:endParaRPr lang="en-US" sz="2000" smtClean="0">
              <a:solidFill>
                <a:srgbClr val="FFFFFF"/>
              </a:solidFill>
            </a:endParaRPr>
          </a:p>
          <a:p>
            <a:pPr eaLnBrk="1" hangingPunct="1"/>
            <a:r>
              <a:rPr lang="en-US" sz="2000" smtClean="0">
                <a:solidFill>
                  <a:srgbClr val="FFFFFF"/>
                </a:solidFill>
              </a:rPr>
              <a:t>7 Mountain Parks</a:t>
            </a:r>
            <a:br>
              <a:rPr lang="en-US" sz="2000" smtClean="0">
                <a:solidFill>
                  <a:srgbClr val="FFFFFF"/>
                </a:solidFill>
              </a:rPr>
            </a:br>
            <a:r>
              <a:rPr lang="en-US" sz="1600" smtClean="0"/>
              <a:t>Glacier, Mt. Revelstoke, Waterton, Jasper, Banff, Kootenay, and Yoho</a:t>
            </a:r>
            <a:r>
              <a:rPr lang="en-US" sz="2000" b="1" smtClean="0"/>
              <a:t>  </a:t>
            </a:r>
            <a:endParaRPr lang="en-CA" sz="2000" smtClean="0"/>
          </a:p>
          <a:p>
            <a:endParaRPr lang="en-US" sz="2000" smtClean="0"/>
          </a:p>
          <a:p>
            <a:r>
              <a:rPr lang="en-US" sz="2000" smtClean="0"/>
              <a:t>Review process :</a:t>
            </a:r>
            <a:br>
              <a:rPr lang="en-US" sz="2000" smtClean="0"/>
            </a:br>
            <a:r>
              <a:rPr lang="en-US" sz="1600" smtClean="0"/>
              <a:t>Research &amp; recreation trends</a:t>
            </a:r>
            <a:br>
              <a:rPr lang="en-US" sz="1600" smtClean="0"/>
            </a:br>
            <a:r>
              <a:rPr lang="en-US" sz="1600" smtClean="0"/>
              <a:t>Media sampling</a:t>
            </a:r>
            <a:br>
              <a:rPr lang="en-US" sz="1600" smtClean="0"/>
            </a:br>
            <a:r>
              <a:rPr lang="en-US" sz="1600" smtClean="0"/>
              <a:t>Inventory and evaluation</a:t>
            </a:r>
            <a:br>
              <a:rPr lang="en-US" sz="1600" smtClean="0"/>
            </a:br>
            <a:r>
              <a:rPr lang="en-US" sz="1600" smtClean="0"/>
              <a:t>Interviews with frontline  staff </a:t>
            </a:r>
            <a:endParaRPr lang="en-CA" sz="1600" smtClean="0"/>
          </a:p>
          <a:p>
            <a:endParaRPr lang="en-US" sz="2000" smtClean="0"/>
          </a:p>
          <a:p>
            <a:r>
              <a:rPr lang="en-US" sz="2000" smtClean="0"/>
              <a:t>Recommendations for media design and coordination</a:t>
            </a:r>
            <a:endParaRPr lang="en-US" sz="2000" smtClean="0">
              <a:solidFill>
                <a:srgbClr val="FFFFFF"/>
              </a:solidFill>
            </a:endParaRPr>
          </a:p>
        </p:txBody>
      </p:sp>
      <p:pic>
        <p:nvPicPr>
          <p:cNvPr id="3076" name="Picture 4" descr="C:\Users\Aina\Desktop\BMR\BMR photos\jasper 2\IMG_10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1524000"/>
            <a:ext cx="454818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81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RESEARCH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1366838"/>
            <a:ext cx="6500812" cy="5110162"/>
          </a:xfrm>
        </p:spPr>
        <p:txBody>
          <a:bodyPr/>
          <a:lstStyle/>
          <a:p>
            <a:pPr eaLnBrk="1" hangingPunct="1"/>
            <a:r>
              <a:rPr lang="en-US" sz="2000" smtClean="0"/>
              <a:t>The new national brand</a:t>
            </a:r>
            <a:br>
              <a:rPr lang="en-US" sz="2000" smtClean="0"/>
            </a:br>
            <a:r>
              <a:rPr lang="en-US" sz="1600" smtClean="0"/>
              <a:t> - Changing focus towards visitor experience</a:t>
            </a:r>
            <a:br>
              <a:rPr lang="en-US" sz="1600" smtClean="0"/>
            </a:br>
            <a:r>
              <a:rPr lang="en-US" sz="1600" smtClean="0"/>
              <a:t> - Web renewal process  nearing completion</a:t>
            </a:r>
            <a:br>
              <a:rPr lang="en-US" sz="1600" smtClean="0"/>
            </a:br>
            <a:endParaRPr lang="en-US" sz="1600" smtClean="0"/>
          </a:p>
          <a:p>
            <a:pPr eaLnBrk="1" hangingPunct="1"/>
            <a:r>
              <a:rPr lang="en-US" sz="2000" smtClean="0"/>
              <a:t>Recreation Trends &amp; User Surveys</a:t>
            </a:r>
            <a:br>
              <a:rPr lang="en-US" sz="2000" smtClean="0"/>
            </a:br>
            <a:endParaRPr lang="en-US" sz="2000" smtClean="0"/>
          </a:p>
          <a:p>
            <a:pPr eaLnBrk="1" hangingPunct="1"/>
            <a:r>
              <a:rPr lang="en-US" sz="2000" smtClean="0"/>
              <a:t>Inventory</a:t>
            </a:r>
            <a:br>
              <a:rPr lang="en-US" sz="2000" smtClean="0"/>
            </a:br>
            <a:r>
              <a:rPr lang="en-US" sz="2000" smtClean="0"/>
              <a:t> </a:t>
            </a:r>
            <a:r>
              <a:rPr lang="en-US" sz="1600" smtClean="0"/>
              <a:t>- Print, web, trailhead kiosks</a:t>
            </a:r>
            <a:br>
              <a:rPr lang="en-US" sz="1600" smtClean="0"/>
            </a:br>
            <a:endParaRPr lang="en-US" sz="2000" smtClean="0"/>
          </a:p>
          <a:p>
            <a:pPr eaLnBrk="1" hangingPunct="1"/>
            <a:r>
              <a:rPr lang="en-US" sz="2000" smtClean="0"/>
              <a:t>Park staff interviews </a:t>
            </a:r>
            <a:br>
              <a:rPr lang="en-US" sz="2000" smtClean="0"/>
            </a:br>
            <a:r>
              <a:rPr lang="en-US" sz="2000" smtClean="0"/>
              <a:t> </a:t>
            </a:r>
            <a:r>
              <a:rPr lang="en-US" sz="1600" smtClean="0"/>
              <a:t>-  Visitor services </a:t>
            </a:r>
            <a:br>
              <a:rPr lang="en-US" sz="1600" smtClean="0"/>
            </a:br>
            <a:r>
              <a:rPr lang="en-US" sz="1600" smtClean="0"/>
              <a:t> -  Backcountry specialists </a:t>
            </a:r>
            <a:br>
              <a:rPr lang="en-US" sz="1600" smtClean="0"/>
            </a:br>
            <a:r>
              <a:rPr lang="en-US" sz="1600" smtClean="0"/>
              <a:t> -  Communications</a:t>
            </a:r>
            <a:br>
              <a:rPr lang="en-US" sz="1600" smtClean="0"/>
            </a:br>
            <a:r>
              <a:rPr lang="en-US" sz="1600" smtClean="0"/>
              <a:t> -  Steering committee </a:t>
            </a:r>
            <a:br>
              <a:rPr lang="en-US" sz="1600" smtClean="0"/>
            </a:br>
            <a:r>
              <a:rPr lang="en-US" sz="1600" smtClean="0"/>
              <a:t> -  Specialists</a:t>
            </a:r>
          </a:p>
          <a:p>
            <a:pPr eaLnBrk="1" hangingPunct="1"/>
            <a:endParaRPr lang="en-US" sz="1600" smtClean="0"/>
          </a:p>
        </p:txBody>
      </p:sp>
      <p:pic>
        <p:nvPicPr>
          <p:cNvPr id="4100" name="Picture 3" descr="IMG_129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5" y="2903538"/>
            <a:ext cx="4081463" cy="312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  PARK  INVENTORY </a:t>
            </a:r>
            <a:endParaRPr lang="en-US" sz="2000" smtClean="0"/>
          </a:p>
        </p:txBody>
      </p:sp>
      <p:pic>
        <p:nvPicPr>
          <p:cNvPr id="6148" name="Picture 4" descr="mountaingui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1295400"/>
            <a:ext cx="4433887" cy="4821238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6149" name="Picture 5" descr="fi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1905000"/>
            <a:ext cx="1989138" cy="4367213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6151" name="Picture 7" descr="avalanch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4114800"/>
            <a:ext cx="2565400" cy="1924050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6153" name="Picture 9" descr="avalanche_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1371600"/>
            <a:ext cx="3810000" cy="2586038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6150" name="Picture 6" descr="bear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67200" y="2438400"/>
            <a:ext cx="1624013" cy="4005263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EXTERNAL SAMPLING</a:t>
            </a:r>
            <a:endParaRPr lang="en-US" sz="2000" smtClean="0"/>
          </a:p>
        </p:txBody>
      </p:sp>
      <p:pic>
        <p:nvPicPr>
          <p:cNvPr id="7172" name="Picture 4" descr="BackcountryGui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371600"/>
            <a:ext cx="3975100" cy="4648200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2" name="Picture 6" descr="NZ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371600"/>
            <a:ext cx="3886200" cy="32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 descr="yellowstone_BC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0313" y="1714500"/>
            <a:ext cx="4267200" cy="2671763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7176" name="Picture 8" descr="Waterton_in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000" y="4114800"/>
            <a:ext cx="4038600" cy="1946275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RECREATION TRENDS &amp; SURVEYS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71625"/>
            <a:ext cx="7000875" cy="5000625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</a:pPr>
            <a:r>
              <a:rPr lang="en-US" smtClean="0"/>
              <a:t>User trends</a:t>
            </a:r>
            <a:br>
              <a:rPr lang="en-US" smtClean="0"/>
            </a:br>
            <a:r>
              <a:rPr lang="en-US" sz="1600" smtClean="0"/>
              <a:t>- Parks Canada surveys</a:t>
            </a:r>
            <a:br>
              <a:rPr lang="en-US" sz="1600" smtClean="0"/>
            </a:br>
            <a:r>
              <a:rPr lang="en-US" sz="1600" smtClean="0"/>
              <a:t>- Staff interviews</a:t>
            </a:r>
            <a:br>
              <a:rPr lang="en-US" sz="1600" smtClean="0"/>
            </a:br>
            <a:r>
              <a:rPr lang="en-US" sz="1600" smtClean="0"/>
              <a:t>- MTCA Trails Strategy</a:t>
            </a:r>
            <a:br>
              <a:rPr lang="en-US" sz="1600" smtClean="0"/>
            </a:br>
            <a:endParaRPr lang="en-US" sz="1600" smtClean="0"/>
          </a:p>
          <a:p>
            <a:pPr marL="457200" indent="-457200" eaLnBrk="1" hangingPunct="1">
              <a:lnSpc>
                <a:spcPct val="90000"/>
              </a:lnSpc>
            </a:pPr>
            <a:r>
              <a:rPr lang="en-US" smtClean="0"/>
              <a:t>Activity </a:t>
            </a:r>
            <a:br>
              <a:rPr lang="en-US" smtClean="0"/>
            </a:br>
            <a:r>
              <a:rPr lang="en-US" sz="1600" smtClean="0"/>
              <a:t>- Mountain biking still an increasing demand</a:t>
            </a:r>
            <a:br>
              <a:rPr lang="en-US" sz="1600" smtClean="0"/>
            </a:br>
            <a:r>
              <a:rPr lang="en-US" sz="1600" smtClean="0"/>
              <a:t>- Trail running is popular</a:t>
            </a:r>
            <a:br>
              <a:rPr lang="en-US" sz="1600" smtClean="0"/>
            </a:br>
            <a:r>
              <a:rPr lang="en-US" sz="1600" smtClean="0"/>
              <a:t>- Signature destination trails are being marketed </a:t>
            </a:r>
            <a:br>
              <a:rPr lang="en-US" sz="1600" smtClean="0"/>
            </a:br>
            <a:r>
              <a:rPr lang="en-US" sz="1600" smtClean="0"/>
              <a:t>- Interconnected trail systems being developed in communities</a:t>
            </a:r>
            <a:br>
              <a:rPr lang="en-US" sz="1600" smtClean="0"/>
            </a:br>
            <a:r>
              <a:rPr lang="en-US" sz="1600" smtClean="0"/>
              <a:t>- Increased trail use by pet owners</a:t>
            </a:r>
            <a:br>
              <a:rPr lang="en-US" sz="1600" smtClean="0"/>
            </a:br>
            <a:r>
              <a:rPr lang="en-US" sz="1600" smtClean="0"/>
              <a:t>- Aging user – over 55 </a:t>
            </a:r>
            <a:br>
              <a:rPr lang="en-US" sz="1600" smtClean="0"/>
            </a:br>
            <a:endParaRPr lang="en-US" sz="1600" smtClean="0"/>
          </a:p>
          <a:p>
            <a:pPr marL="457200" indent="-457200" eaLnBrk="1" hangingPunct="1">
              <a:lnSpc>
                <a:spcPct val="90000"/>
              </a:lnSpc>
            </a:pPr>
            <a:r>
              <a:rPr lang="en-US" smtClean="0"/>
              <a:t>Information needs</a:t>
            </a:r>
            <a:br>
              <a:rPr lang="en-US" smtClean="0"/>
            </a:br>
            <a:r>
              <a:rPr lang="en-US" sz="1600" smtClean="0"/>
              <a:t>- Desire for readily available, user friendly, high quality information</a:t>
            </a:r>
            <a:br>
              <a:rPr lang="en-US" sz="1600" smtClean="0"/>
            </a:br>
            <a:r>
              <a:rPr lang="en-US" sz="1600" smtClean="0"/>
              <a:t>- Liability issues increasing  = need for access to info to reduce risk</a:t>
            </a:r>
            <a:br>
              <a:rPr lang="en-US" sz="1600" smtClean="0"/>
            </a:br>
            <a:r>
              <a:rPr lang="en-US" smtClean="0"/>
              <a:t/>
            </a:r>
            <a:br>
              <a:rPr lang="en-US" smtClean="0"/>
            </a:br>
            <a:endParaRPr lang="en-US" smtClean="0"/>
          </a:p>
          <a:p>
            <a:pPr marL="457200" indent="-457200" eaLnBrk="1" hangingPunct="1">
              <a:lnSpc>
                <a:spcPct val="90000"/>
              </a:lnSpc>
            </a:pPr>
            <a:endParaRPr lang="en-US" sz="1600" smtClean="0"/>
          </a:p>
        </p:txBody>
      </p:sp>
      <p:pic>
        <p:nvPicPr>
          <p:cNvPr id="8196" name="Picture 22" descr="C:\Documents and Settings\Aina Cernenoks\Desktop\BMR Files\Report outline\Hiking girls in Revelstoke.jpg"/>
          <p:cNvPicPr>
            <a:picLocks noChangeAspect="1" noChangeArrowheads="1"/>
          </p:cNvPicPr>
          <p:nvPr/>
        </p:nvPicPr>
        <p:blipFill>
          <a:blip r:embed="rId3" cstate="print">
            <a:lum bright="20000" contrast="30000"/>
          </a:blip>
          <a:srcRect/>
          <a:stretch>
            <a:fillRect/>
          </a:stretch>
        </p:blipFill>
        <p:spPr bwMode="auto">
          <a:xfrm>
            <a:off x="6284913" y="1285875"/>
            <a:ext cx="2681287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FRONT LINE STAFF INTERVIEWS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14313" y="1214438"/>
            <a:ext cx="5500687" cy="5343525"/>
          </a:xfrm>
        </p:spPr>
        <p:txBody>
          <a:bodyPr/>
          <a:lstStyle/>
          <a:p>
            <a:pPr marL="457200" indent="-457200" eaLnBrk="1" hangingPunct="1">
              <a:buFontTx/>
              <a:buNone/>
            </a:pPr>
            <a:r>
              <a:rPr lang="en-US" sz="2000" smtClean="0"/>
              <a:t>Availability</a:t>
            </a:r>
            <a:r>
              <a:rPr lang="en-US" sz="1600" smtClean="0"/>
              <a:t> </a:t>
            </a:r>
          </a:p>
          <a:p>
            <a:pPr marL="800100" lvl="1" indent="-342900" eaLnBrk="1" hangingPunct="1">
              <a:buFontTx/>
              <a:buNone/>
            </a:pPr>
            <a:r>
              <a:rPr lang="en-US" sz="1400" smtClean="0"/>
              <a:t> </a:t>
            </a:r>
            <a:r>
              <a:rPr lang="en-US" sz="1600" smtClean="0"/>
              <a:t>Web access needs improvement</a:t>
            </a:r>
          </a:p>
          <a:p>
            <a:pPr marL="800100" lvl="1" indent="-342900" eaLnBrk="1" hangingPunct="1">
              <a:buFontTx/>
              <a:buNone/>
            </a:pPr>
            <a:r>
              <a:rPr lang="en-US" sz="1400" smtClean="0"/>
              <a:t> </a:t>
            </a:r>
            <a:r>
              <a:rPr lang="en-US" sz="1600" smtClean="0"/>
              <a:t>When the Visitor Reception Centres are closed </a:t>
            </a:r>
            <a:br>
              <a:rPr lang="en-US" sz="1600" smtClean="0"/>
            </a:br>
            <a:r>
              <a:rPr lang="en-US" sz="1600" smtClean="0"/>
              <a:t> 1-800-NUMBER, other access, virtual hike </a:t>
            </a:r>
            <a:br>
              <a:rPr lang="en-US" sz="1600" smtClean="0"/>
            </a:br>
            <a:endParaRPr lang="en-US" sz="1400" smtClean="0"/>
          </a:p>
          <a:p>
            <a:pPr marL="457200" indent="-457200" eaLnBrk="1" hangingPunct="1">
              <a:buFontTx/>
              <a:buNone/>
            </a:pPr>
            <a:r>
              <a:rPr lang="en-US" sz="2000" smtClean="0"/>
              <a:t>Popularity and customer feedback</a:t>
            </a: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> Most popular is the backcountry guide, or newsletter, </a:t>
            </a:r>
            <a:br>
              <a:rPr lang="en-US" sz="1600" smtClean="0"/>
            </a:br>
            <a:r>
              <a:rPr lang="en-US" sz="1600" smtClean="0"/>
              <a:t>	Jasper Summer Trails, Lake Louise area trails.</a:t>
            </a:r>
            <a:br>
              <a:rPr lang="en-US" sz="1600" smtClean="0"/>
            </a:br>
            <a:endParaRPr lang="en-US" sz="1600" smtClean="0"/>
          </a:p>
          <a:p>
            <a:pPr marL="457200" indent="-457200" eaLnBrk="1" hangingPunct="1">
              <a:buFontTx/>
              <a:buNone/>
            </a:pPr>
            <a:r>
              <a:rPr lang="en-US" sz="2000" smtClean="0"/>
              <a:t>User trends:</a:t>
            </a:r>
          </a:p>
          <a:p>
            <a:pPr marL="800100" lvl="1" indent="-342900" eaLnBrk="1" hangingPunct="1">
              <a:buFontTx/>
              <a:buNone/>
            </a:pPr>
            <a:r>
              <a:rPr lang="en-US" sz="1600" smtClean="0"/>
              <a:t>Activity – snowshoeing, ski touring,  adventure sports, trail running, biking, winter  activities</a:t>
            </a:r>
          </a:p>
          <a:p>
            <a:pPr marL="800100" lvl="1" indent="-342900" eaLnBrk="1" hangingPunct="1">
              <a:buFontTx/>
              <a:buNone/>
            </a:pPr>
            <a:r>
              <a:rPr lang="en-US" sz="1600" smtClean="0"/>
              <a:t>Expectations – rising expectations for quality, accessible information</a:t>
            </a:r>
          </a:p>
          <a:p>
            <a:pPr marL="800100" lvl="1" indent="-342900" eaLnBrk="1" hangingPunct="1">
              <a:buFontTx/>
              <a:buNone/>
            </a:pPr>
            <a:r>
              <a:rPr lang="en-US" sz="1600" smtClean="0"/>
              <a:t>Pre-planning – more pre trip planning at home</a:t>
            </a:r>
          </a:p>
          <a:p>
            <a:pPr marL="800100" lvl="1" indent="-342900" eaLnBrk="1" hangingPunct="1">
              <a:buFontTx/>
              <a:buNone/>
            </a:pPr>
            <a:r>
              <a:rPr lang="en-US" sz="1600" smtClean="0"/>
              <a:t>New Canadian visitors increasing </a:t>
            </a:r>
          </a:p>
          <a:p>
            <a:pPr marL="800100" lvl="1" indent="-342900" eaLnBrk="1" hangingPunct="1">
              <a:buFontTx/>
              <a:buNone/>
            </a:pPr>
            <a:r>
              <a:rPr lang="en-US" sz="1600" smtClean="0"/>
              <a:t>Duration of trip – shorter duration, 2 to 3 day trips vs  longer multiday trips</a:t>
            </a:r>
            <a:br>
              <a:rPr lang="en-US" sz="1600" smtClean="0"/>
            </a:br>
            <a:endParaRPr lang="en-US" sz="1600" smtClean="0"/>
          </a:p>
          <a:p>
            <a:pPr marL="1219200" lvl="2" indent="-304800" eaLnBrk="1" hangingPunct="1">
              <a:buFontTx/>
              <a:buNone/>
            </a:pPr>
            <a:r>
              <a:rPr lang="en-US" sz="1600" smtClean="0"/>
              <a:t> </a:t>
            </a:r>
          </a:p>
        </p:txBody>
      </p:sp>
      <p:sp>
        <p:nvSpPr>
          <p:cNvPr id="9220" name="Up Arrow 7"/>
          <p:cNvSpPr>
            <a:spLocks noChangeArrowheads="1"/>
          </p:cNvSpPr>
          <p:nvPr/>
        </p:nvSpPr>
        <p:spPr bwMode="auto">
          <a:xfrm>
            <a:off x="428625" y="4286250"/>
            <a:ext cx="214313" cy="142875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pic>
        <p:nvPicPr>
          <p:cNvPr id="9221" name="Picture 5" descr="Esum"/>
          <p:cNvPicPr>
            <a:picLocks noChangeAspect="1" noChangeArrowheads="1"/>
          </p:cNvPicPr>
          <p:nvPr/>
        </p:nvPicPr>
        <p:blipFill>
          <a:blip r:embed="rId3" cstate="print"/>
          <a:srcRect t="27774" r="1334" b="9227"/>
          <a:stretch>
            <a:fillRect/>
          </a:stretch>
        </p:blipFill>
        <p:spPr bwMode="auto">
          <a:xfrm>
            <a:off x="5643563" y="1428750"/>
            <a:ext cx="328612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C:\Users\Aina\Desktop\BMR\BMR photos\Kootenay Park Boom Lake\IMG_09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571625"/>
            <a:ext cx="1785938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FRONT LINE STAFF INTERVIEWS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-642938" y="1371600"/>
            <a:ext cx="4714876" cy="4643438"/>
          </a:xfrm>
        </p:spPr>
        <p:txBody>
          <a:bodyPr/>
          <a:lstStyle/>
          <a:p>
            <a:pPr marL="1219200" lvl="2" indent="-304800" eaLnBrk="1" hangingPunct="1">
              <a:buFontTx/>
              <a:buNone/>
            </a:pPr>
            <a:r>
              <a:rPr lang="en-US" b="1" smtClean="0"/>
              <a:t>User needs</a:t>
            </a:r>
          </a:p>
          <a:p>
            <a:pPr marL="1219200" lvl="2" indent="-304800" eaLnBrk="1" hangingPunct="1"/>
            <a:r>
              <a:rPr lang="en-US" sz="1600" b="1" smtClean="0"/>
              <a:t>By activity </a:t>
            </a: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>Info on current trail conditions</a:t>
            </a:r>
            <a:br>
              <a:rPr lang="en-US" sz="1600" smtClean="0"/>
            </a:br>
            <a:endParaRPr lang="en-US" sz="800" smtClean="0"/>
          </a:p>
          <a:p>
            <a:pPr marL="1219200" lvl="2" indent="-304800" eaLnBrk="1" hangingPunct="1"/>
            <a:r>
              <a:rPr lang="en-US" sz="1600" b="1" smtClean="0"/>
              <a:t>By message </a:t>
            </a: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>Visitors need information at all levels, one on one counseling  is important, all of the information presented is valuable</a:t>
            </a:r>
            <a:br>
              <a:rPr lang="en-US" sz="1600" smtClean="0"/>
            </a:br>
            <a:endParaRPr lang="en-US" sz="800" smtClean="0"/>
          </a:p>
          <a:p>
            <a:pPr marL="1219200" lvl="2" indent="-304800" eaLnBrk="1" hangingPunct="1"/>
            <a:r>
              <a:rPr lang="en-US" sz="1600" smtClean="0"/>
              <a:t>Safety message must be on all pieces</a:t>
            </a:r>
            <a:br>
              <a:rPr lang="en-US" sz="1600" smtClean="0"/>
            </a:br>
            <a:endParaRPr lang="en-US" sz="800" smtClean="0"/>
          </a:p>
          <a:p>
            <a:pPr marL="1219200" lvl="2" indent="-304800" eaLnBrk="1" hangingPunct="1"/>
            <a:r>
              <a:rPr lang="en-US" sz="1600" smtClean="0"/>
              <a:t>Some information is not needed on trailhead sign kiosks</a:t>
            </a:r>
            <a:br>
              <a:rPr lang="en-US" sz="1600" smtClean="0"/>
            </a:br>
            <a:endParaRPr lang="en-US" sz="1600" smtClean="0"/>
          </a:p>
          <a:p>
            <a:pPr marL="1219200" lvl="2" indent="-304800" eaLnBrk="1" hangingPunct="1"/>
            <a:r>
              <a:rPr lang="en-US" sz="1600" smtClean="0"/>
              <a:t>`LESS, LESS, LESS`</a:t>
            </a:r>
          </a:p>
          <a:p>
            <a:pPr marL="1219200" lvl="2" indent="-304800" eaLnBrk="1" hangingPunct="1"/>
            <a:endParaRPr lang="en-US" sz="1600" smtClean="0"/>
          </a:p>
          <a:p>
            <a:pPr marL="1219200" lvl="2" indent="-304800" eaLnBrk="1" hangingPunct="1"/>
            <a:endParaRPr lang="en-US" sz="1600" smtClean="0"/>
          </a:p>
        </p:txBody>
      </p:sp>
      <p:pic>
        <p:nvPicPr>
          <p:cNvPr id="10245" name="Picture 2" descr="C:\Users\Aina\Desktop\BMR\BMR photos\banff jasper\IMG_10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25" y="1285875"/>
            <a:ext cx="2286000" cy="462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5" descr="C:\Users\Aina\Desktop\BMR\BMR photos\glacier\IMG_13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1938" y="4214813"/>
            <a:ext cx="2286000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FRONT LINE STAFF INTERVIEWS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04800" y="1524000"/>
            <a:ext cx="5081588" cy="4691063"/>
          </a:xfrm>
        </p:spPr>
        <p:txBody>
          <a:bodyPr/>
          <a:lstStyle/>
          <a:p>
            <a:pPr marL="514350" indent="-514350" eaLnBrk="1" hangingPunct="1">
              <a:buFontTx/>
              <a:buNone/>
            </a:pPr>
            <a:r>
              <a:rPr lang="en-US" sz="2000" smtClean="0"/>
              <a:t>Access / Design / Condition</a:t>
            </a:r>
            <a:br>
              <a:rPr lang="en-US" sz="2000" smtClean="0"/>
            </a:br>
            <a:r>
              <a:rPr lang="en-US" sz="1600" smtClean="0"/>
              <a:t>- There are great examples Parks has created</a:t>
            </a:r>
          </a:p>
          <a:p>
            <a:pPr marL="514350" indent="-514350" eaLnBrk="1" hangingPunct="1">
              <a:buFontTx/>
              <a:buNone/>
            </a:pPr>
            <a:r>
              <a:rPr lang="en-US" sz="1600" smtClean="0"/>
              <a:t>	- Consistency in design is important</a:t>
            </a:r>
            <a:br>
              <a:rPr lang="en-US" sz="1600" smtClean="0"/>
            </a:br>
            <a:r>
              <a:rPr lang="en-US" sz="1600" smtClean="0"/>
              <a:t>- Updating required on sign kiosks</a:t>
            </a:r>
            <a:br>
              <a:rPr lang="en-US" sz="1600" smtClean="0"/>
            </a:br>
            <a:r>
              <a:rPr lang="en-US" sz="1600" smtClean="0"/>
              <a:t>- Add information on intranet </a:t>
            </a:r>
            <a:br>
              <a:rPr lang="en-US" sz="1600" smtClean="0"/>
            </a:br>
            <a:r>
              <a:rPr lang="en-US" sz="1600" smtClean="0"/>
              <a:t>- In park design and updating is common</a:t>
            </a:r>
            <a:br>
              <a:rPr lang="en-US" sz="1600" smtClean="0"/>
            </a:br>
            <a:r>
              <a:rPr lang="en-US" sz="1600" smtClean="0"/>
              <a:t>- Park by park requirements vary</a:t>
            </a:r>
            <a:br>
              <a:rPr lang="en-US" sz="1600" smtClean="0"/>
            </a:br>
            <a:endParaRPr lang="en-US" sz="1600" smtClean="0"/>
          </a:p>
          <a:p>
            <a:pPr marL="514350" indent="-514350" eaLnBrk="1" hangingPunct="1">
              <a:buFontTx/>
              <a:buNone/>
            </a:pPr>
            <a:r>
              <a:rPr lang="en-US" sz="2000" smtClean="0"/>
              <a:t>Priorities suggested by staff</a:t>
            </a: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>- Terms of reference/design guidelines  a must</a:t>
            </a:r>
          </a:p>
          <a:p>
            <a:pPr marL="514350" indent="-514350" eaLnBrk="1" hangingPunct="1">
              <a:buFontTx/>
              <a:buNone/>
            </a:pPr>
            <a:r>
              <a:rPr lang="en-US" sz="1600" smtClean="0"/>
              <a:t>	- Templating required for print and sign media</a:t>
            </a:r>
          </a:p>
          <a:p>
            <a:pPr marL="514350" indent="-514350" eaLnBrk="1" hangingPunct="1">
              <a:buFontTx/>
              <a:buNone/>
            </a:pPr>
            <a:r>
              <a:rPr lang="en-US" sz="1600" smtClean="0"/>
              <a:t>	-  Recommendations need to be carried through </a:t>
            </a:r>
            <a:br>
              <a:rPr lang="en-US" sz="1600" smtClean="0"/>
            </a:br>
            <a:r>
              <a:rPr lang="en-US" sz="1600" smtClean="0"/>
              <a:t>- A dedicated staff member would assist in 	  consistent messaging on sign kiosks</a:t>
            </a:r>
          </a:p>
          <a:p>
            <a:pPr marL="514350" indent="-514350" eaLnBrk="1" hangingPunct="1">
              <a:buFontTx/>
              <a:buNone/>
            </a:pPr>
            <a:endParaRPr lang="en-US" sz="1600" smtClean="0"/>
          </a:p>
          <a:p>
            <a:pPr marL="514350" indent="-514350" eaLnBrk="1" hangingPunct="1">
              <a:buFontTx/>
              <a:buNone/>
            </a:pPr>
            <a:endParaRPr lang="en-US" sz="1600" smtClean="0"/>
          </a:p>
          <a:p>
            <a:pPr marL="514350" indent="-514350" eaLnBrk="1" hangingPunct="1">
              <a:buFontTx/>
              <a:buNone/>
            </a:pPr>
            <a:r>
              <a:rPr lang="en-US" sz="1600" smtClean="0"/>
              <a:t>	</a:t>
            </a:r>
            <a:br>
              <a:rPr lang="en-US" sz="1600" smtClean="0"/>
            </a:br>
            <a:r>
              <a:rPr lang="en-US" sz="1600" smtClean="0"/>
              <a:t>	</a:t>
            </a:r>
            <a:br>
              <a:rPr lang="en-US" sz="1600" smtClean="0"/>
            </a:br>
            <a:r>
              <a:rPr lang="en-US" sz="1600" smtClean="0"/>
              <a:t>	</a:t>
            </a:r>
            <a:br>
              <a:rPr lang="en-US" sz="1600" smtClean="0"/>
            </a:br>
            <a:r>
              <a:rPr lang="en-US" sz="1600" smtClean="0"/>
              <a:t>	</a:t>
            </a:r>
          </a:p>
          <a:p>
            <a:pPr marL="514350" indent="-514350" eaLnBrk="1" hangingPunct="1"/>
            <a:endParaRPr lang="en-US" smtClean="0"/>
          </a:p>
          <a:p>
            <a:pPr marL="1219200" lvl="2" indent="-304800" eaLnBrk="1" hangingPunct="1">
              <a:buFontTx/>
              <a:buNone/>
            </a:pPr>
            <a:r>
              <a:rPr lang="en-US" sz="1600" smtClean="0"/>
              <a:t> </a:t>
            </a:r>
          </a:p>
          <a:p>
            <a:pPr marL="514350" indent="-514350" eaLnBrk="1" hangingPunct="1">
              <a:buFontTx/>
              <a:buNone/>
            </a:pPr>
            <a:r>
              <a:rPr lang="en-US" sz="1600" smtClean="0"/>
              <a:t>		  </a:t>
            </a:r>
            <a:br>
              <a:rPr lang="en-US" sz="1600" smtClean="0"/>
            </a:br>
            <a:endParaRPr lang="en-US" sz="1600" smtClean="0"/>
          </a:p>
          <a:p>
            <a:pPr marL="514350" indent="-514350" eaLnBrk="1" hangingPunct="1">
              <a:buFontTx/>
              <a:buNone/>
            </a:pP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>	</a:t>
            </a:r>
            <a:br>
              <a:rPr lang="en-US" sz="1600" smtClean="0"/>
            </a:br>
            <a:r>
              <a:rPr lang="en-US" sz="1600" smtClean="0"/>
              <a:t>	</a:t>
            </a:r>
          </a:p>
          <a:p>
            <a:pPr marL="514350" indent="-514350" eaLnBrk="1" hangingPunct="1"/>
            <a:endParaRPr lang="en-US" smtClean="0"/>
          </a:p>
          <a:p>
            <a:pPr marL="1219200" lvl="2" indent="-304800" eaLnBrk="1" hangingPunct="1">
              <a:buFontTx/>
              <a:buNone/>
            </a:pPr>
            <a:r>
              <a:rPr lang="en-US" sz="1600" smtClean="0"/>
              <a:t> </a:t>
            </a:r>
          </a:p>
        </p:txBody>
      </p:sp>
      <p:pic>
        <p:nvPicPr>
          <p:cNvPr id="9220" name="Picture 5" descr="C:\Users\Aina\Desktop\BMR\BMR photos\Banff Waterton\IMG_12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63" y="4143375"/>
            <a:ext cx="2127250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9221" name="Picture 6" descr="C:\Users\Aina\Desktop\BMR\BMR photos\Banff Waterton\IMG_12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25" y="1357313"/>
            <a:ext cx="3290888" cy="246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772400" cy="685800"/>
          </a:xfrm>
        </p:spPr>
        <p:txBody>
          <a:bodyPr/>
          <a:lstStyle/>
          <a:p>
            <a:r>
              <a:rPr lang="en-US" smtClean="0"/>
              <a:t>BROCHURE  EVALUATION  CRITERIA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3336925" cy="4797425"/>
          </a:xfrm>
        </p:spPr>
        <p:txBody>
          <a:bodyPr/>
          <a:lstStyle/>
          <a:p>
            <a:pPr marL="381000" indent="-381000">
              <a:lnSpc>
                <a:spcPct val="80000"/>
              </a:lnSpc>
              <a:buFontTx/>
              <a:buAutoNum type="arabicPeriod"/>
            </a:pPr>
            <a:r>
              <a:rPr lang="en-US" sz="2000" smtClean="0"/>
              <a:t>Target Audience</a:t>
            </a:r>
            <a:br>
              <a:rPr lang="en-US" sz="2000" smtClean="0"/>
            </a:br>
            <a:endParaRPr lang="en-US" sz="2000" smtClean="0"/>
          </a:p>
          <a:p>
            <a:pPr marL="381000" indent="-381000">
              <a:lnSpc>
                <a:spcPct val="80000"/>
              </a:lnSpc>
              <a:buFontTx/>
              <a:buAutoNum type="arabicPeriod"/>
            </a:pPr>
            <a:r>
              <a:rPr lang="en-US" sz="2000" smtClean="0"/>
              <a:t>Purpose/Goals and Categorization</a:t>
            </a:r>
            <a:br>
              <a:rPr lang="en-US" sz="2000" smtClean="0"/>
            </a:br>
            <a:endParaRPr lang="en-US" sz="2000" smtClean="0"/>
          </a:p>
          <a:p>
            <a:pPr marL="381000" indent="-381000">
              <a:lnSpc>
                <a:spcPct val="80000"/>
              </a:lnSpc>
              <a:buFontTx/>
              <a:buAutoNum type="arabicPeriod"/>
            </a:pPr>
            <a:r>
              <a:rPr lang="en-US" sz="2000" smtClean="0"/>
              <a:t>Consistency</a:t>
            </a:r>
            <a:br>
              <a:rPr lang="en-US" sz="2000" smtClean="0"/>
            </a:br>
            <a:endParaRPr lang="en-US" sz="2000" smtClean="0"/>
          </a:p>
          <a:p>
            <a:pPr marL="381000" indent="-381000">
              <a:lnSpc>
                <a:spcPct val="80000"/>
              </a:lnSpc>
              <a:buFontTx/>
              <a:buAutoNum type="arabicPeriod"/>
            </a:pPr>
            <a:r>
              <a:rPr lang="en-US" sz="2000" smtClean="0"/>
              <a:t>Mandate support </a:t>
            </a:r>
            <a:r>
              <a:rPr lang="en-US" sz="1400" smtClean="0"/>
              <a:t>(Protection, education, experience)</a:t>
            </a:r>
            <a:endParaRPr lang="en-US" sz="2000" smtClean="0"/>
          </a:p>
          <a:p>
            <a:pPr marL="381000" indent="-381000">
              <a:lnSpc>
                <a:spcPct val="80000"/>
              </a:lnSpc>
              <a:buFontTx/>
              <a:buAutoNum type="arabicPeriod"/>
            </a:pPr>
            <a:endParaRPr lang="en-US" sz="2000" smtClean="0"/>
          </a:p>
          <a:p>
            <a:pPr marL="381000" indent="-381000">
              <a:lnSpc>
                <a:spcPct val="80000"/>
              </a:lnSpc>
              <a:buFontTx/>
              <a:buAutoNum type="arabicPeriod"/>
            </a:pPr>
            <a:r>
              <a:rPr lang="en-US" sz="2000" smtClean="0"/>
              <a:t>Hierarchy </a:t>
            </a:r>
            <a:br>
              <a:rPr lang="en-US" sz="2000" smtClean="0"/>
            </a:br>
            <a:endParaRPr lang="en-US" sz="2000" smtClean="0"/>
          </a:p>
          <a:p>
            <a:pPr marL="381000" indent="-381000">
              <a:lnSpc>
                <a:spcPct val="80000"/>
              </a:lnSpc>
              <a:spcBef>
                <a:spcPct val="0"/>
              </a:spcBef>
              <a:buFontTx/>
              <a:buAutoNum type="arabicPeriod"/>
            </a:pPr>
            <a:r>
              <a:rPr lang="en-US" sz="2000" smtClean="0"/>
              <a:t>User Friendly Design</a:t>
            </a:r>
            <a:br>
              <a:rPr lang="en-US" sz="2000" smtClean="0"/>
            </a:br>
            <a:endParaRPr lang="en-US" sz="2000" smtClean="0"/>
          </a:p>
          <a:p>
            <a:pPr marL="381000" indent="-381000">
              <a:lnSpc>
                <a:spcPct val="80000"/>
              </a:lnSpc>
              <a:spcBef>
                <a:spcPct val="0"/>
              </a:spcBef>
              <a:buFontTx/>
              <a:buAutoNum type="arabicPeriod"/>
            </a:pPr>
            <a:r>
              <a:rPr lang="en-US" sz="2000" smtClean="0"/>
              <a:t>Charts and Maps </a:t>
            </a:r>
            <a:br>
              <a:rPr lang="en-US" sz="2000" smtClean="0"/>
            </a:br>
            <a:endParaRPr lang="en-US" sz="2000" smtClean="0"/>
          </a:p>
          <a:p>
            <a:pPr marL="381000" indent="-381000">
              <a:lnSpc>
                <a:spcPct val="80000"/>
              </a:lnSpc>
              <a:spcBef>
                <a:spcPct val="0"/>
              </a:spcBef>
              <a:buFontTx/>
              <a:buAutoNum type="arabicPeriod"/>
            </a:pPr>
            <a:r>
              <a:rPr lang="en-US" sz="2000" smtClean="0"/>
              <a:t>Graphics</a:t>
            </a:r>
            <a:br>
              <a:rPr lang="en-US" sz="2000" smtClean="0"/>
            </a:br>
            <a:endParaRPr lang="en-US" sz="2000" smtClean="0"/>
          </a:p>
          <a:p>
            <a:pPr marL="381000" indent="-381000">
              <a:lnSpc>
                <a:spcPct val="80000"/>
              </a:lnSpc>
              <a:spcBef>
                <a:spcPct val="0"/>
              </a:spcBef>
              <a:buFontTx/>
              <a:buAutoNum type="arabicPeriod"/>
            </a:pPr>
            <a:endParaRPr lang="en-US" sz="2000" smtClean="0"/>
          </a:p>
        </p:txBody>
      </p:sp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4191000" y="1436688"/>
            <a:ext cx="4419600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Arial" charset="0"/>
              <a:buAutoNum type="arabicPeriod" startAt="9"/>
            </a:pPr>
            <a:r>
              <a:rPr lang="en-US" sz="2000">
                <a:solidFill>
                  <a:schemeClr val="bg1"/>
                </a:solidFill>
              </a:rPr>
              <a:t>Photos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Arial" charset="0"/>
              <a:buAutoNum type="arabicPeriod" startAt="9"/>
            </a:pPr>
            <a:endParaRPr lang="en-US" sz="2000">
              <a:solidFill>
                <a:schemeClr val="bg1"/>
              </a:solidFill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Arial" charset="0"/>
              <a:buAutoNum type="arabicPeriod" startAt="9"/>
            </a:pPr>
            <a:r>
              <a:rPr lang="en-US" sz="2000">
                <a:solidFill>
                  <a:schemeClr val="bg1"/>
                </a:solidFill>
              </a:rPr>
              <a:t>Size, Paper, Printing, Templating &amp; Cost Effectiveness</a:t>
            </a:r>
            <a:br>
              <a:rPr lang="en-US" sz="2000">
                <a:solidFill>
                  <a:schemeClr val="bg1"/>
                </a:solidFill>
              </a:rPr>
            </a:br>
            <a:endParaRPr lang="en-US" sz="2000">
              <a:solidFill>
                <a:schemeClr val="bg1"/>
              </a:solidFill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Arial" charset="0"/>
              <a:buAutoNum type="arabicPeriod" startAt="9"/>
            </a:pPr>
            <a:r>
              <a:rPr lang="en-US" sz="2000">
                <a:solidFill>
                  <a:schemeClr val="bg1"/>
                </a:solidFill>
              </a:rPr>
              <a:t>Links, Resources &amp; Important  Information</a:t>
            </a:r>
            <a:br>
              <a:rPr lang="en-US" sz="2000">
                <a:solidFill>
                  <a:schemeClr val="bg1"/>
                </a:solidFill>
              </a:rPr>
            </a:br>
            <a:endParaRPr lang="en-US" sz="2000">
              <a:solidFill>
                <a:schemeClr val="bg1"/>
              </a:solidFill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Arial" charset="0"/>
              <a:buAutoNum type="arabicPeriod" startAt="9"/>
            </a:pPr>
            <a:r>
              <a:rPr lang="en-US" sz="2000">
                <a:solidFill>
                  <a:schemeClr val="bg1"/>
                </a:solidFill>
              </a:rPr>
              <a:t>Publication Date</a:t>
            </a:r>
            <a:br>
              <a:rPr lang="en-US" sz="2000">
                <a:solidFill>
                  <a:schemeClr val="bg1"/>
                </a:solidFill>
              </a:rPr>
            </a:br>
            <a:endParaRPr lang="en-US" sz="2000">
              <a:solidFill>
                <a:schemeClr val="bg1"/>
              </a:solidFill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Arial" charset="0"/>
              <a:buAutoNum type="arabicPeriod" startAt="9"/>
            </a:pPr>
            <a:r>
              <a:rPr lang="en-US" sz="2000">
                <a:solidFill>
                  <a:schemeClr val="bg1"/>
                </a:solidFill>
              </a:rPr>
              <a:t>Availability</a:t>
            </a:r>
            <a:br>
              <a:rPr lang="en-US" sz="2000">
                <a:solidFill>
                  <a:schemeClr val="bg1"/>
                </a:solidFill>
              </a:rPr>
            </a:br>
            <a:endParaRPr lang="en-US" sz="2000">
              <a:solidFill>
                <a:schemeClr val="bg1"/>
              </a:solidFill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Arial" charset="0"/>
              <a:buAutoNum type="arabicPeriod" startAt="9"/>
            </a:pPr>
            <a:r>
              <a:rPr lang="en-US" sz="2000">
                <a:solidFill>
                  <a:schemeClr val="bg1"/>
                </a:solidFill>
              </a:rPr>
              <a:t>Green </a:t>
            </a:r>
            <a:br>
              <a:rPr lang="en-US" sz="2000">
                <a:solidFill>
                  <a:schemeClr val="bg1"/>
                </a:solidFill>
              </a:rPr>
            </a:br>
            <a:endParaRPr lang="en-US" sz="2000">
              <a:solidFill>
                <a:schemeClr val="bg1"/>
              </a:solidFill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Arial" charset="0"/>
              <a:buAutoNum type="arabicPeriod" startAt="9"/>
            </a:pPr>
            <a:r>
              <a:rPr lang="en-US" sz="2000">
                <a:solidFill>
                  <a:schemeClr val="bg1"/>
                </a:solidFill>
              </a:rPr>
              <a:t>User Feedback</a:t>
            </a:r>
            <a:br>
              <a:rPr lang="en-US" sz="2000">
                <a:solidFill>
                  <a:schemeClr val="bg1"/>
                </a:solidFill>
              </a:rPr>
            </a:br>
            <a:endParaRPr lang="en-US" sz="2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304800" y="1676400"/>
            <a:ext cx="45720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PLANNING MAP BROCHURES (6)</a:t>
            </a:r>
          </a:p>
          <a:p>
            <a:pPr marL="457200" indent="-457200">
              <a:buFont typeface="Arial" charset="0"/>
              <a:buChar char="•"/>
            </a:pPr>
            <a:endParaRPr lang="en-US" sz="180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PLANNING NEWSPAPER (2)</a:t>
            </a:r>
            <a:br>
              <a:rPr lang="en-US" sz="1800">
                <a:solidFill>
                  <a:schemeClr val="bg1"/>
                </a:solidFill>
              </a:rPr>
            </a:br>
            <a:endParaRPr lang="en-US" sz="180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ACTIVITY  BROCHURES (11)</a:t>
            </a:r>
          </a:p>
          <a:p>
            <a:pPr marL="457200" indent="-457200">
              <a:buFont typeface="Arial" charset="0"/>
              <a:buChar char="•"/>
            </a:pPr>
            <a:endParaRPr lang="en-US" sz="180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FACT SHEETS (21)</a:t>
            </a:r>
          </a:p>
          <a:p>
            <a:pPr marL="457200" indent="-457200">
              <a:buFont typeface="Arial" charset="0"/>
              <a:buNone/>
            </a:pPr>
            <a:r>
              <a:rPr lang="en-US" sz="1800">
                <a:solidFill>
                  <a:schemeClr val="bg1"/>
                </a:solidFill>
              </a:rPr>
              <a:t>	- Activity based</a:t>
            </a:r>
            <a:br>
              <a:rPr lang="en-US" sz="1800">
                <a:solidFill>
                  <a:schemeClr val="bg1"/>
                </a:solidFill>
              </a:rPr>
            </a:br>
            <a:r>
              <a:rPr lang="en-US" sz="1800">
                <a:solidFill>
                  <a:schemeClr val="bg1"/>
                </a:solidFill>
              </a:rPr>
              <a:t>- Area based</a:t>
            </a:r>
            <a:br>
              <a:rPr lang="en-US" sz="1800">
                <a:solidFill>
                  <a:schemeClr val="bg1"/>
                </a:solidFill>
              </a:rPr>
            </a:br>
            <a:r>
              <a:rPr lang="en-US" sz="1800">
                <a:solidFill>
                  <a:schemeClr val="bg1"/>
                </a:solidFill>
              </a:rPr>
              <a:t>- Information </a:t>
            </a:r>
            <a:br>
              <a:rPr lang="en-US" sz="1800">
                <a:solidFill>
                  <a:schemeClr val="bg1"/>
                </a:solidFill>
              </a:rPr>
            </a:br>
            <a:endParaRPr lang="en-US" sz="180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CHECKLISTS  (5)</a:t>
            </a:r>
          </a:p>
          <a:p>
            <a:pPr marL="457200" indent="-457200">
              <a:buFont typeface="Arial" charset="0"/>
              <a:buChar char="•"/>
            </a:pPr>
            <a:endParaRPr lang="en-US" sz="180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Char char="•"/>
            </a:pPr>
            <a:endParaRPr lang="en-US" sz="180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Char char="•"/>
            </a:pPr>
            <a:endParaRPr lang="en-US" sz="1800" b="1">
              <a:solidFill>
                <a:schemeClr val="bg1"/>
              </a:solidFill>
            </a:endParaRPr>
          </a:p>
        </p:txBody>
      </p:sp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457200" y="2286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>
                <a:solidFill>
                  <a:schemeClr val="bg1"/>
                </a:solidFill>
              </a:rPr>
              <a:t>BACKCOUNTRY BROCHURE CATERGORIES</a:t>
            </a:r>
          </a:p>
        </p:txBody>
      </p:sp>
      <p:pic>
        <p:nvPicPr>
          <p:cNvPr id="65541" name="Picture 5" descr="Kootenay Bsckcountry Visitors Guide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524000"/>
            <a:ext cx="2641600" cy="3967163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65542" name="Picture 6" descr="checklistw04_E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2133600"/>
            <a:ext cx="1873250" cy="3109913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65544" name="Picture 8" descr="SelkirkSummi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3581400"/>
            <a:ext cx="3214688" cy="2424113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304800" y="1219200"/>
            <a:ext cx="5029200" cy="487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Arial" charset="0"/>
              <a:buNone/>
            </a:pPr>
            <a:r>
              <a:rPr lang="en-US" sz="1400" i="1">
                <a:solidFill>
                  <a:schemeClr val="bg1"/>
                </a:solidFill>
              </a:rPr>
              <a:t>Backcountry Visitor's Guide: Banff</a:t>
            </a:r>
          </a:p>
          <a:p>
            <a:pPr marL="457200" indent="-457200">
              <a:buFont typeface="Arial" charset="0"/>
              <a:buNone/>
            </a:pPr>
            <a:r>
              <a:rPr lang="en-US" sz="1400" i="1">
                <a:solidFill>
                  <a:schemeClr val="bg1"/>
                </a:solidFill>
              </a:rPr>
              <a:t>Backcountry Visitor's Guide: Jasper </a:t>
            </a:r>
          </a:p>
          <a:p>
            <a:pPr marL="457200" indent="-457200">
              <a:buFont typeface="Arial" charset="0"/>
              <a:buNone/>
            </a:pPr>
            <a:r>
              <a:rPr lang="en-US" sz="1400" i="1">
                <a:solidFill>
                  <a:schemeClr val="bg1"/>
                </a:solidFill>
              </a:rPr>
              <a:t>Backcountry Guide: Kootenay </a:t>
            </a:r>
          </a:p>
          <a:p>
            <a:pPr marL="457200" indent="-457200">
              <a:buFont typeface="Arial" charset="0"/>
              <a:buNone/>
            </a:pPr>
            <a:r>
              <a:rPr lang="en-US" sz="1400" i="1">
                <a:solidFill>
                  <a:schemeClr val="bg1"/>
                </a:solidFill>
              </a:rPr>
              <a:t>Backcountry Guide: Yoho </a:t>
            </a:r>
          </a:p>
          <a:p>
            <a:pPr marL="457200" indent="-457200">
              <a:buFont typeface="Arial" charset="0"/>
              <a:buNone/>
            </a:pPr>
            <a:r>
              <a:rPr lang="en-US" sz="1400" i="1">
                <a:solidFill>
                  <a:schemeClr val="bg1"/>
                </a:solidFill>
              </a:rPr>
              <a:t>Hiking – Wilderness Camping: Waterton</a:t>
            </a:r>
            <a:endParaRPr lang="en-US" sz="2000" i="1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AutoNum type="arabicPeriod"/>
            </a:pPr>
            <a:endParaRPr lang="en-US" sz="2000" i="1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None/>
            </a:pPr>
            <a:r>
              <a:rPr lang="en-US" sz="1800" b="1" i="1">
                <a:solidFill>
                  <a:schemeClr val="bg1"/>
                </a:solidFill>
              </a:rPr>
              <a:t>Recommendation Highlights</a:t>
            </a:r>
            <a:endParaRPr lang="en-US" sz="1800" b="1">
              <a:solidFill>
                <a:schemeClr val="bg1"/>
              </a:solidFill>
            </a:endParaRPr>
          </a:p>
          <a:p>
            <a:pPr marL="457200" indent="-457200">
              <a:spcAft>
                <a:spcPts val="300"/>
              </a:spcAft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Trip planning assistance and counseling tool for visitor information staff</a:t>
            </a:r>
          </a:p>
          <a:p>
            <a:pPr marL="457200" indent="-457200">
              <a:spcAft>
                <a:spcPts val="1000"/>
              </a:spcAft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Design/templating for all parks</a:t>
            </a:r>
          </a:p>
          <a:p>
            <a:pPr marL="457200" indent="-457200">
              <a:spcAft>
                <a:spcPts val="1000"/>
              </a:spcAft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Full  colour - same colour palate as the Mountain Guide, and great photos</a:t>
            </a:r>
          </a:p>
          <a:p>
            <a:pPr marL="457200" indent="-457200">
              <a:spcAft>
                <a:spcPts val="1000"/>
              </a:spcAft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Maps with slight mountain definition and consistent legends</a:t>
            </a:r>
          </a:p>
          <a:p>
            <a:pPr marL="457200" indent="-457200">
              <a:spcAft>
                <a:spcPts val="1000"/>
              </a:spcAft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User friendly design</a:t>
            </a:r>
          </a:p>
          <a:p>
            <a:pPr marL="457200" indent="-457200">
              <a:spcAft>
                <a:spcPts val="1000"/>
              </a:spcAft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Green options</a:t>
            </a: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304800" y="2286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>
                <a:solidFill>
                  <a:schemeClr val="bg1"/>
                </a:solidFill>
              </a:rPr>
              <a:t>BACKCOUNTRY PLANNING MAP BROCHURES</a:t>
            </a:r>
          </a:p>
        </p:txBody>
      </p:sp>
      <p:pic>
        <p:nvPicPr>
          <p:cNvPr id="66566" name="Picture 6" descr="Banff Backcountry Visitors Guide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1371600"/>
            <a:ext cx="3124200" cy="2444750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66567" name="Picture 7" descr="Kootenay Bsckcountry Visitors Guide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1981200"/>
            <a:ext cx="2032000" cy="3052763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66568" name="Picture 8" descr="Watert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3817938"/>
            <a:ext cx="3352800" cy="2179637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457200" y="1290638"/>
            <a:ext cx="4648200" cy="549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Aft>
                <a:spcPts val="1000"/>
              </a:spcAft>
            </a:pPr>
            <a:r>
              <a:rPr lang="en-US" sz="1600" i="1">
                <a:solidFill>
                  <a:schemeClr val="bg1"/>
                </a:solidFill>
              </a:rPr>
              <a:t>The Selkirk Summit– Mount Rev/Glacier </a:t>
            </a:r>
          </a:p>
          <a:p>
            <a:pPr marL="457200" indent="-457200">
              <a:spcAft>
                <a:spcPts val="1000"/>
              </a:spcAft>
            </a:pPr>
            <a:r>
              <a:rPr lang="en-US" sz="1600" i="1">
                <a:solidFill>
                  <a:schemeClr val="bg1"/>
                </a:solidFill>
              </a:rPr>
              <a:t>Waterton Glacier Guide</a:t>
            </a:r>
            <a:endParaRPr lang="en-US" sz="2000" i="1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AutoNum type="arabicPeriod"/>
            </a:pPr>
            <a:endParaRPr lang="en-US" sz="2000" i="1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None/>
            </a:pPr>
            <a:r>
              <a:rPr lang="en-US" sz="2000" b="1" i="1">
                <a:solidFill>
                  <a:schemeClr val="bg1"/>
                </a:solidFill>
              </a:rPr>
              <a:t>Recommendation Highlights</a:t>
            </a:r>
            <a:endParaRPr lang="en-US" sz="1800" b="1">
              <a:solidFill>
                <a:schemeClr val="bg1"/>
              </a:solidFill>
            </a:endParaRPr>
          </a:p>
          <a:p>
            <a:pPr marL="457200" indent="-457200">
              <a:lnSpc>
                <a:spcPct val="140000"/>
              </a:lnSpc>
              <a:spcAft>
                <a:spcPts val="300"/>
              </a:spcAft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Both newspapers are a different design</a:t>
            </a:r>
          </a:p>
          <a:p>
            <a:pPr marL="457200" indent="-457200">
              <a:lnSpc>
                <a:spcPct val="110000"/>
              </a:lnSpc>
              <a:spcAft>
                <a:spcPts val="1000"/>
              </a:spcAft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Some information from both is duplicated in the Mountain Guide</a:t>
            </a:r>
          </a:p>
          <a:p>
            <a:pPr marL="457200" indent="-457200">
              <a:lnSpc>
                <a:spcPct val="110000"/>
              </a:lnSpc>
              <a:spcAft>
                <a:spcPts val="1000"/>
              </a:spcAft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Waterton Glacier Guide is professionally designed with good content and is a dual NPS publication</a:t>
            </a:r>
          </a:p>
          <a:p>
            <a:pPr marL="457200" indent="-457200">
              <a:lnSpc>
                <a:spcPct val="110000"/>
              </a:lnSpc>
              <a:spcAft>
                <a:spcPts val="1000"/>
              </a:spcAft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Selkirk Summit is poorly designed with duplicate information and should be considered replaced with a smaller more specific brochure</a:t>
            </a:r>
          </a:p>
          <a:p>
            <a:pPr marL="457200" indent="-457200">
              <a:lnSpc>
                <a:spcPct val="110000"/>
              </a:lnSpc>
              <a:spcAft>
                <a:spcPts val="1000"/>
              </a:spcAft>
              <a:buFontTx/>
              <a:buChar char="•"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457200" y="2286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>
                <a:solidFill>
                  <a:schemeClr val="bg1"/>
                </a:solidFill>
              </a:rPr>
              <a:t>PLANNING NEWSPAPER (Backcountry Sections)</a:t>
            </a:r>
          </a:p>
        </p:txBody>
      </p:sp>
      <p:pic>
        <p:nvPicPr>
          <p:cNvPr id="67588" name="Picture 4" descr="G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524000"/>
            <a:ext cx="3276600" cy="2424113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67589" name="Picture 5" descr="SelkirkSummi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3429000"/>
            <a:ext cx="3214688" cy="2424113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304800" y="1214438"/>
            <a:ext cx="4267200" cy="578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Aft>
                <a:spcPts val="1000"/>
              </a:spcAft>
            </a:pPr>
            <a:r>
              <a:rPr lang="en-US" sz="1600" i="1">
                <a:solidFill>
                  <a:schemeClr val="bg1"/>
                </a:solidFill>
              </a:rPr>
              <a:t>11 different brochures </a:t>
            </a:r>
          </a:p>
          <a:p>
            <a:pPr marL="457200" indent="-457200">
              <a:spcAft>
                <a:spcPts val="1000"/>
              </a:spcAft>
            </a:pPr>
            <a:r>
              <a:rPr lang="en-US" sz="1600" i="1">
                <a:solidFill>
                  <a:schemeClr val="bg1"/>
                </a:solidFill>
              </a:rPr>
              <a:t>Eg. Climbing Guide to Cascade Mountain, Mountain Biking and Cylcing Guide in in Banff, Winter Trails Yoho, etc.</a:t>
            </a:r>
            <a:endParaRPr lang="en-US" sz="2000" i="1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AutoNum type="arabicPeriod"/>
            </a:pPr>
            <a:endParaRPr lang="en-US" sz="2000" i="1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None/>
            </a:pPr>
            <a:r>
              <a:rPr lang="en-US" sz="2000" b="1" i="1">
                <a:solidFill>
                  <a:schemeClr val="bg1"/>
                </a:solidFill>
              </a:rPr>
              <a:t>Recommendation Highlights</a:t>
            </a:r>
            <a:endParaRPr lang="en-US" sz="1800" b="1">
              <a:solidFill>
                <a:schemeClr val="bg1"/>
              </a:solidFill>
            </a:endParaRPr>
          </a:p>
          <a:p>
            <a:pPr marL="457200" indent="-457200">
              <a:lnSpc>
                <a:spcPct val="140000"/>
              </a:lnSpc>
              <a:spcAft>
                <a:spcPts val="300"/>
              </a:spcAft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Template design</a:t>
            </a:r>
          </a:p>
          <a:p>
            <a:pPr marL="457200" indent="-457200">
              <a:lnSpc>
                <a:spcPct val="110000"/>
              </a:lnSpc>
              <a:spcAft>
                <a:spcPts val="1000"/>
              </a:spcAft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Easy to carry pocket size</a:t>
            </a:r>
          </a:p>
          <a:p>
            <a:pPr marL="457200" indent="-457200">
              <a:lnSpc>
                <a:spcPct val="110000"/>
              </a:lnSpc>
              <a:spcAft>
                <a:spcPts val="1000"/>
              </a:spcAft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Some should be available outside the Visitor Reception Centres – e.g. climbing  shops</a:t>
            </a:r>
          </a:p>
          <a:p>
            <a:pPr marL="457200" indent="-457200">
              <a:lnSpc>
                <a:spcPct val="110000"/>
              </a:lnSpc>
              <a:spcAft>
                <a:spcPts val="1000"/>
              </a:spcAft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Additional biking and snowshoeing brochures are required</a:t>
            </a:r>
          </a:p>
          <a:p>
            <a:pPr marL="457200" indent="-457200">
              <a:lnSpc>
                <a:spcPct val="110000"/>
              </a:lnSpc>
              <a:spcAft>
                <a:spcPts val="1000"/>
              </a:spcAft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Horse Users Guide brochure can be made into a fact sheet</a:t>
            </a:r>
          </a:p>
          <a:p>
            <a:pPr marL="457200" indent="-457200">
              <a:lnSpc>
                <a:spcPct val="110000"/>
              </a:lnSpc>
              <a:spcAft>
                <a:spcPts val="1000"/>
              </a:spcAft>
              <a:buFontTx/>
              <a:buChar char="•"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457200" y="2286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>
                <a:solidFill>
                  <a:schemeClr val="bg1"/>
                </a:solidFill>
              </a:rPr>
              <a:t>ACTIVITY BROCHURES</a:t>
            </a:r>
          </a:p>
        </p:txBody>
      </p:sp>
      <p:pic>
        <p:nvPicPr>
          <p:cNvPr id="16388" name="Picture 5" descr="activitybroch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057400"/>
            <a:ext cx="4064000" cy="336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428625" y="1524000"/>
            <a:ext cx="5072063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Aft>
                <a:spcPts val="1000"/>
              </a:spcAft>
            </a:pPr>
            <a:r>
              <a:rPr lang="en-US" sz="1600" i="1">
                <a:solidFill>
                  <a:schemeClr val="bg1"/>
                </a:solidFill>
              </a:rPr>
              <a:t>5 different checklists</a:t>
            </a:r>
          </a:p>
          <a:p>
            <a:pPr marL="457200" indent="-457200">
              <a:spcAft>
                <a:spcPts val="1000"/>
              </a:spcAft>
            </a:pPr>
            <a:endParaRPr lang="en-US" sz="2000" i="1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None/>
            </a:pPr>
            <a:r>
              <a:rPr lang="en-US" sz="2000" b="1" i="1">
                <a:solidFill>
                  <a:schemeClr val="bg1"/>
                </a:solidFill>
              </a:rPr>
              <a:t>Recommendation Highlights</a:t>
            </a:r>
          </a:p>
          <a:p>
            <a:pPr marL="457200" indent="-457200">
              <a:buFont typeface="Arial" charset="0"/>
              <a:buNone/>
            </a:pPr>
            <a:endParaRPr lang="en-US" sz="1800" b="1">
              <a:solidFill>
                <a:schemeClr val="bg1"/>
              </a:solidFill>
            </a:endParaRPr>
          </a:p>
          <a:p>
            <a:pPr marL="457200" indent="-457200">
              <a:lnSpc>
                <a:spcPct val="110000"/>
              </a:lnSpc>
              <a:spcAft>
                <a:spcPts val="300"/>
              </a:spcAft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Create two templated checklists - one for winter, one for summer. Contact information can be specific to each  park.</a:t>
            </a:r>
          </a:p>
          <a:p>
            <a:pPr marL="1371600" lvl="2" indent="-457200">
              <a:lnSpc>
                <a:spcPct val="110000"/>
              </a:lnSpc>
              <a:spcAft>
                <a:spcPts val="1000"/>
              </a:spcAft>
            </a:pPr>
            <a:endParaRPr lang="en-US" sz="1800">
              <a:solidFill>
                <a:schemeClr val="bg1"/>
              </a:solidFill>
            </a:endParaRP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The Wilderness Pass Pre-Trip Information </a:t>
            </a:r>
            <a:br>
              <a:rPr lang="en-US" sz="1800">
                <a:solidFill>
                  <a:schemeClr val="bg1"/>
                </a:solidFill>
              </a:rPr>
            </a:br>
            <a:r>
              <a:rPr lang="en-US" sz="1400">
                <a:solidFill>
                  <a:schemeClr val="bg1"/>
                </a:solidFill>
              </a:rPr>
              <a:t>(mailed to visitors with their wilderness pass) </a:t>
            </a:r>
            <a:br>
              <a:rPr lang="en-US" sz="1400">
                <a:solidFill>
                  <a:schemeClr val="bg1"/>
                </a:solidFill>
              </a:rPr>
            </a:br>
            <a:r>
              <a:rPr lang="en-US" sz="1800">
                <a:solidFill>
                  <a:schemeClr val="bg1"/>
                </a:solidFill>
              </a:rPr>
              <a:t>Update to a cleaner and simpler format.</a:t>
            </a:r>
            <a:endParaRPr lang="en-US">
              <a:solidFill>
                <a:srgbClr val="000000"/>
              </a:solidFill>
            </a:endParaRPr>
          </a:p>
          <a:p>
            <a:pPr marL="914400" lvl="1" indent="-457200">
              <a:spcAft>
                <a:spcPts val="1000"/>
              </a:spcAft>
            </a:pPr>
            <a:endParaRPr lang="en-US" sz="1800">
              <a:solidFill>
                <a:schemeClr val="bg1"/>
              </a:solidFill>
            </a:endParaRPr>
          </a:p>
          <a:p>
            <a:pPr marL="457200" indent="-457200">
              <a:lnSpc>
                <a:spcPct val="110000"/>
              </a:lnSpc>
              <a:spcAft>
                <a:spcPts val="1000"/>
              </a:spcAft>
              <a:buFontTx/>
              <a:buChar char="•"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457200" y="2286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>
                <a:solidFill>
                  <a:schemeClr val="bg1"/>
                </a:solidFill>
              </a:rPr>
              <a:t>CHECKLISTS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5715000" y="1447800"/>
          <a:ext cx="2711450" cy="4498975"/>
        </p:xfrm>
        <a:graphic>
          <a:graphicData uri="http://schemas.openxmlformats.org/presentationml/2006/ole">
            <p:oleObj spid="_x0000_s1026" name="Document" r:id="rId4" imgW="1290320" imgH="2141220" progId="Word.Document.8">
              <p:embed/>
            </p:oleObj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85750" y="1639888"/>
            <a:ext cx="4786313" cy="530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Aft>
                <a:spcPts val="1000"/>
              </a:spcAft>
            </a:pPr>
            <a:r>
              <a:rPr lang="en-US" sz="1600" i="1">
                <a:solidFill>
                  <a:schemeClr val="bg1"/>
                </a:solidFill>
              </a:rPr>
              <a:t>21 different fact sheets, 21 different designs</a:t>
            </a:r>
          </a:p>
          <a:p>
            <a:pPr marL="457200" indent="-457200">
              <a:spcAft>
                <a:spcPts val="1000"/>
              </a:spcAft>
            </a:pPr>
            <a:endParaRPr lang="en-US" sz="2000" i="1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None/>
            </a:pPr>
            <a:r>
              <a:rPr lang="en-US" sz="2000" b="1" i="1">
                <a:solidFill>
                  <a:schemeClr val="bg1"/>
                </a:solidFill>
              </a:rPr>
              <a:t>Recommendation Highlights</a:t>
            </a:r>
          </a:p>
          <a:p>
            <a:pPr marL="457200" indent="-457200">
              <a:buFont typeface="Arial" charset="0"/>
              <a:buNone/>
            </a:pPr>
            <a:endParaRPr lang="en-US" sz="1800" b="1">
              <a:solidFill>
                <a:schemeClr val="bg1"/>
              </a:solidFill>
            </a:endParaRPr>
          </a:p>
          <a:p>
            <a:pPr marL="457200" indent="-457200">
              <a:lnSpc>
                <a:spcPct val="110000"/>
              </a:lnSpc>
              <a:spcAft>
                <a:spcPts val="300"/>
              </a:spcAft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Create a branded templated MS Word design that can be filled in and updated as needed by the Park staff.</a:t>
            </a:r>
          </a:p>
          <a:p>
            <a:pPr marL="1371600" lvl="2" indent="-457200">
              <a:lnSpc>
                <a:spcPct val="110000"/>
              </a:lnSpc>
              <a:spcAft>
                <a:spcPts val="1000"/>
              </a:spcAft>
            </a:pPr>
            <a:endParaRPr lang="en-US" sz="1800">
              <a:solidFill>
                <a:schemeClr val="bg1"/>
              </a:solidFill>
            </a:endParaRPr>
          </a:p>
          <a:p>
            <a:pPr marL="457200" indent="-457200">
              <a:lnSpc>
                <a:spcPct val="90000"/>
              </a:lnSpc>
              <a:spcAft>
                <a:spcPts val="1000"/>
              </a:spcAft>
              <a:buFontTx/>
              <a:buChar char="•"/>
            </a:pPr>
            <a:r>
              <a:rPr lang="en-US" sz="1800" u="sng">
                <a:solidFill>
                  <a:schemeClr val="bg1"/>
                </a:solidFill>
              </a:rPr>
              <a:t>Print in-house </a:t>
            </a:r>
            <a:r>
              <a:rPr lang="en-US" sz="1800">
                <a:solidFill>
                  <a:schemeClr val="bg1"/>
                </a:solidFill>
              </a:rPr>
              <a:t/>
            </a:r>
            <a:br>
              <a:rPr lang="en-US" sz="1800">
                <a:solidFill>
                  <a:schemeClr val="bg1"/>
                </a:solidFill>
              </a:rPr>
            </a:br>
            <a:r>
              <a:rPr lang="en-US" sz="1800">
                <a:solidFill>
                  <a:schemeClr val="bg1"/>
                </a:solidFill>
              </a:rPr>
              <a:t>Black and white when under 200 copies required. </a:t>
            </a:r>
            <a:br>
              <a:rPr lang="en-US" sz="1800">
                <a:solidFill>
                  <a:schemeClr val="bg1"/>
                </a:solidFill>
              </a:rPr>
            </a:br>
            <a:r>
              <a:rPr lang="en-US" sz="1800" u="sng">
                <a:solidFill>
                  <a:schemeClr val="bg1"/>
                </a:solidFill>
              </a:rPr>
              <a:t>Professional printing </a:t>
            </a:r>
            <a:r>
              <a:rPr lang="en-US" sz="1800">
                <a:solidFill>
                  <a:schemeClr val="bg1"/>
                </a:solidFill>
              </a:rPr>
              <a:t/>
            </a:r>
            <a:br>
              <a:rPr lang="en-US" sz="1800">
                <a:solidFill>
                  <a:schemeClr val="bg1"/>
                </a:solidFill>
              </a:rPr>
            </a:br>
            <a:r>
              <a:rPr lang="en-US" sz="1800">
                <a:solidFill>
                  <a:schemeClr val="bg1"/>
                </a:solidFill>
              </a:rPr>
              <a:t>When over 200 copies are required. </a:t>
            </a:r>
            <a:br>
              <a:rPr lang="en-US" sz="1800">
                <a:solidFill>
                  <a:schemeClr val="bg1"/>
                </a:solidFill>
              </a:rPr>
            </a:br>
            <a:r>
              <a:rPr lang="en-US" sz="1800">
                <a:solidFill>
                  <a:schemeClr val="bg1"/>
                </a:solidFill>
              </a:rPr>
              <a:t>Print double sided when possible.</a:t>
            </a:r>
            <a:endParaRPr lang="en-US">
              <a:solidFill>
                <a:srgbClr val="000000"/>
              </a:solidFill>
            </a:endParaRPr>
          </a:p>
          <a:p>
            <a:pPr marL="914400" lvl="1" indent="-457200">
              <a:spcAft>
                <a:spcPts val="1000"/>
              </a:spcAft>
            </a:pPr>
            <a:endParaRPr lang="en-US" sz="1800">
              <a:solidFill>
                <a:schemeClr val="bg1"/>
              </a:solidFill>
            </a:endParaRPr>
          </a:p>
          <a:p>
            <a:pPr marL="457200" indent="-457200">
              <a:lnSpc>
                <a:spcPct val="110000"/>
              </a:lnSpc>
              <a:spcAft>
                <a:spcPts val="1000"/>
              </a:spcAft>
              <a:buFontTx/>
              <a:buChar char="•"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457200" y="2286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>
                <a:solidFill>
                  <a:schemeClr val="bg1"/>
                </a:solidFill>
              </a:rPr>
              <a:t>FACT SHEETS</a:t>
            </a:r>
          </a:p>
        </p:txBody>
      </p:sp>
      <p:pic>
        <p:nvPicPr>
          <p:cNvPr id="17412" name="Picture 4" descr="FactShee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1788" y="1447800"/>
            <a:ext cx="319881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57200" y="2286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>
                <a:solidFill>
                  <a:schemeClr val="bg1"/>
                </a:solidFill>
              </a:rPr>
              <a:t>SAMPLE ACTIVITY BROCHURE MOCK-UP</a:t>
            </a:r>
          </a:p>
        </p:txBody>
      </p:sp>
      <p:pic>
        <p:nvPicPr>
          <p:cNvPr id="71688" name="Picture 8" descr="INTO_2_BIKE BROCH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27438" y="1447800"/>
            <a:ext cx="2443162" cy="3200400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71689" name="Picture 9" descr="SAFETY_BIKE BROCHU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99038" y="2057400"/>
            <a:ext cx="2441575" cy="3200400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71687" name="Picture 7" descr="INTRO_BIKE_BROCHUR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6838" y="2895600"/>
            <a:ext cx="2468562" cy="3200400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71690" name="Picture 10" descr="Banff_Biking_Map_Brochure_v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4475" y="1371600"/>
            <a:ext cx="3200400" cy="4038600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457200" y="2286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>
                <a:solidFill>
                  <a:schemeClr val="bg1"/>
                </a:solidFill>
              </a:rPr>
              <a:t>SAMPLE ACTIVITY BROCHURE MOCK-UP: MAP</a:t>
            </a:r>
          </a:p>
        </p:txBody>
      </p:sp>
      <p:pic>
        <p:nvPicPr>
          <p:cNvPr id="75779" name="Picture 3" descr="banff_map_v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828800"/>
            <a:ext cx="8534400" cy="3654425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533400" y="1524000"/>
            <a:ext cx="8305800" cy="448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Aft>
                <a:spcPts val="200"/>
              </a:spcAft>
            </a:pPr>
            <a:r>
              <a:rPr lang="en-US" sz="1400" b="1">
                <a:solidFill>
                  <a:schemeClr val="bg1"/>
                </a:solidFill>
              </a:rPr>
              <a:t>BNP Backcountry East</a:t>
            </a:r>
            <a:r>
              <a:rPr lang="en-US" sz="1400">
                <a:solidFill>
                  <a:schemeClr val="bg1"/>
                </a:solidFill>
              </a:rPr>
              <a:t>, 2001	E – 15,000, F = 1,500	$4,062+GST	$.25/each</a:t>
            </a:r>
          </a:p>
          <a:p>
            <a:pPr marL="457200" indent="-457200">
              <a:spcAft>
                <a:spcPts val="200"/>
              </a:spcAft>
            </a:pPr>
            <a:r>
              <a:rPr lang="en-US" sz="1400" b="1">
                <a:solidFill>
                  <a:schemeClr val="bg1"/>
                </a:solidFill>
              </a:rPr>
              <a:t>BNP Day Hikes</a:t>
            </a:r>
            <a:r>
              <a:rPr lang="en-US" sz="1400">
                <a:solidFill>
                  <a:schemeClr val="bg1"/>
                </a:solidFill>
              </a:rPr>
              <a:t>, 2006		E – 10,000, F = 600	$1,763+GST	$.17/each</a:t>
            </a:r>
          </a:p>
          <a:p>
            <a:pPr marL="457200" indent="-457200">
              <a:spcAft>
                <a:spcPts val="200"/>
              </a:spcAft>
            </a:pPr>
            <a:r>
              <a:rPr lang="en-US" sz="1400" b="1">
                <a:solidFill>
                  <a:schemeClr val="bg1"/>
                </a:solidFill>
              </a:rPr>
              <a:t>BNP Biking</a:t>
            </a:r>
            <a:r>
              <a:rPr lang="en-US" sz="1400">
                <a:solidFill>
                  <a:schemeClr val="bg1"/>
                </a:solidFill>
              </a:rPr>
              <a:t>, 2005		E – 5,000, F – 500	$970 + GST	$.18/each</a:t>
            </a:r>
          </a:p>
          <a:p>
            <a:pPr marL="457200" indent="-457200">
              <a:spcAft>
                <a:spcPts val="200"/>
              </a:spcAft>
            </a:pPr>
            <a:r>
              <a:rPr lang="en-US" sz="1400" b="1">
                <a:solidFill>
                  <a:schemeClr val="bg1"/>
                </a:solidFill>
              </a:rPr>
              <a:t>BNP Horse Guide</a:t>
            </a:r>
            <a:r>
              <a:rPr lang="en-US" sz="1400">
                <a:solidFill>
                  <a:schemeClr val="bg1"/>
                </a:solidFill>
              </a:rPr>
              <a:t>, 1998	E – 1,000, F – 250	$1,170+GST	$.94/each</a:t>
            </a:r>
          </a:p>
          <a:p>
            <a:pPr marL="457200" indent="-457200">
              <a:spcAft>
                <a:spcPts val="200"/>
              </a:spcAft>
            </a:pPr>
            <a:endParaRPr lang="en-US" sz="1400">
              <a:solidFill>
                <a:schemeClr val="bg1"/>
              </a:solidFill>
            </a:endParaRPr>
          </a:p>
          <a:p>
            <a:pPr marL="457200" indent="-457200">
              <a:spcAft>
                <a:spcPts val="200"/>
              </a:spcAft>
            </a:pPr>
            <a:r>
              <a:rPr lang="en-US" sz="1400" b="1">
                <a:solidFill>
                  <a:schemeClr val="bg1"/>
                </a:solidFill>
              </a:rPr>
              <a:t>JNP Backcountry Guide</a:t>
            </a:r>
            <a:r>
              <a:rPr lang="en-US" sz="1400">
                <a:solidFill>
                  <a:schemeClr val="bg1"/>
                </a:solidFill>
              </a:rPr>
              <a:t>, 06-07	E – 3,000, F – 300	$2,000(estimate)	$.60/each</a:t>
            </a:r>
          </a:p>
          <a:p>
            <a:pPr marL="457200" indent="-457200">
              <a:spcAft>
                <a:spcPts val="200"/>
              </a:spcAft>
            </a:pPr>
            <a:r>
              <a:rPr lang="en-US" sz="1400" b="1">
                <a:solidFill>
                  <a:schemeClr val="bg1"/>
                </a:solidFill>
              </a:rPr>
              <a:t>JNP Summer Trails</a:t>
            </a:r>
            <a:r>
              <a:rPr lang="en-US" sz="1400">
                <a:solidFill>
                  <a:schemeClr val="bg1"/>
                </a:solidFill>
              </a:rPr>
              <a:t>, 2006-07	E – 35,000, F – 3,500 	$5,000(estimate)	$.13/each</a:t>
            </a:r>
          </a:p>
          <a:p>
            <a:pPr marL="457200" indent="-457200">
              <a:spcAft>
                <a:spcPts val="200"/>
              </a:spcAft>
            </a:pPr>
            <a:r>
              <a:rPr lang="en-US" sz="1400" b="1">
                <a:solidFill>
                  <a:schemeClr val="bg1"/>
                </a:solidFill>
              </a:rPr>
              <a:t>JNP Winter Trails</a:t>
            </a:r>
            <a:r>
              <a:rPr lang="en-US" sz="1400">
                <a:solidFill>
                  <a:schemeClr val="bg1"/>
                </a:solidFill>
              </a:rPr>
              <a:t>, 2006-07	E – 5,000, F – 500	$3,500(estimate)	$.64/each</a:t>
            </a:r>
          </a:p>
          <a:p>
            <a:pPr marL="457200" indent="-457200">
              <a:spcAft>
                <a:spcPts val="200"/>
              </a:spcAft>
            </a:pPr>
            <a:endParaRPr lang="en-US" sz="1400" b="1">
              <a:solidFill>
                <a:schemeClr val="bg1"/>
              </a:solidFill>
            </a:endParaRPr>
          </a:p>
          <a:p>
            <a:pPr marL="457200" indent="-457200">
              <a:spcAft>
                <a:spcPts val="200"/>
              </a:spcAft>
            </a:pPr>
            <a:r>
              <a:rPr lang="en-US" sz="1400" b="1">
                <a:solidFill>
                  <a:schemeClr val="bg1"/>
                </a:solidFill>
              </a:rPr>
              <a:t>YNP Winter Trails Guide</a:t>
            </a:r>
            <a:r>
              <a:rPr lang="en-US" sz="1400">
                <a:solidFill>
                  <a:schemeClr val="bg1"/>
                </a:solidFill>
              </a:rPr>
              <a:t>, 2008	E – 8,000, F – 1,000 	$1,271+GST	$.14/each</a:t>
            </a:r>
          </a:p>
          <a:p>
            <a:pPr marL="457200" indent="-457200">
              <a:spcAft>
                <a:spcPts val="200"/>
              </a:spcAft>
            </a:pPr>
            <a:endParaRPr lang="en-US" sz="1400" b="1">
              <a:solidFill>
                <a:schemeClr val="bg1"/>
              </a:solidFill>
            </a:endParaRPr>
          </a:p>
          <a:p>
            <a:pPr marL="457200" indent="-457200">
              <a:spcAft>
                <a:spcPts val="200"/>
              </a:spcAft>
            </a:pPr>
            <a:r>
              <a:rPr lang="en-US" sz="1400" b="1">
                <a:solidFill>
                  <a:schemeClr val="bg1"/>
                </a:solidFill>
              </a:rPr>
              <a:t>KNP Backcountry Guide</a:t>
            </a:r>
            <a:r>
              <a:rPr lang="en-US" sz="1400">
                <a:solidFill>
                  <a:schemeClr val="bg1"/>
                </a:solidFill>
              </a:rPr>
              <a:t>, 2007	E – 15,000, F – 1,550	$1,645+GST	$.10/each</a:t>
            </a:r>
          </a:p>
          <a:p>
            <a:pPr marL="457200" indent="-457200">
              <a:spcAft>
                <a:spcPts val="200"/>
              </a:spcAft>
            </a:pPr>
            <a:endParaRPr lang="en-US" sz="1400">
              <a:solidFill>
                <a:schemeClr val="bg1"/>
              </a:solidFill>
            </a:endParaRPr>
          </a:p>
          <a:p>
            <a:pPr marL="457200" indent="-457200">
              <a:spcAft>
                <a:spcPts val="200"/>
              </a:spcAft>
            </a:pPr>
            <a:r>
              <a:rPr lang="en-US" sz="1400" b="1">
                <a:solidFill>
                  <a:schemeClr val="bg1"/>
                </a:solidFill>
              </a:rPr>
              <a:t>Rev/Glacier Newspaper</a:t>
            </a:r>
            <a:r>
              <a:rPr lang="en-US" sz="1400">
                <a:solidFill>
                  <a:schemeClr val="bg1"/>
                </a:solidFill>
              </a:rPr>
              <a:t>	E/F – 8,000	$2,947 (inc GST)	$.37/each</a:t>
            </a:r>
          </a:p>
          <a:p>
            <a:pPr marL="457200" indent="-457200"/>
            <a:endParaRPr lang="en-US" sz="1400">
              <a:solidFill>
                <a:schemeClr val="bg1"/>
              </a:solidFill>
              <a:cs typeface="Times New Roman" pitchFamily="84" charset="0"/>
            </a:endParaRPr>
          </a:p>
          <a:p>
            <a:pPr marL="457200" indent="-457200"/>
            <a:r>
              <a:rPr lang="en-US" sz="1400" b="1">
                <a:solidFill>
                  <a:schemeClr val="bg1"/>
                </a:solidFill>
                <a:cs typeface="Times New Roman" pitchFamily="84" charset="0"/>
              </a:rPr>
              <a:t>Waterton Glacier Guide, </a:t>
            </a:r>
            <a:r>
              <a:rPr lang="en-US" sz="1400">
                <a:solidFill>
                  <a:schemeClr val="bg1"/>
                </a:solidFill>
                <a:cs typeface="Times New Roman" pitchFamily="84" charset="0"/>
              </a:rPr>
              <a:t>2008</a:t>
            </a:r>
            <a:r>
              <a:rPr lang="en-US" sz="1400">
                <a:solidFill>
                  <a:schemeClr val="bg1"/>
                </a:solidFill>
              </a:rPr>
              <a:t>	E –</a:t>
            </a:r>
            <a:r>
              <a:rPr lang="en-US" sz="1400">
                <a:solidFill>
                  <a:schemeClr val="bg1"/>
                </a:solidFill>
                <a:cs typeface="Times New Roman" pitchFamily="84" charset="0"/>
              </a:rPr>
              <a:t>75,000 		$7,030 	      	$.09/each</a:t>
            </a:r>
          </a:p>
          <a:p>
            <a:pPr marL="457200" indent="-457200"/>
            <a:endParaRPr lang="en-US" sz="1400" b="1">
              <a:solidFill>
                <a:schemeClr val="bg1"/>
              </a:solidFill>
              <a:cs typeface="Times New Roman" pitchFamily="84" charset="0"/>
            </a:endParaRPr>
          </a:p>
          <a:p>
            <a:pPr marL="457200" indent="-457200"/>
            <a:r>
              <a:rPr lang="en-US" sz="1400" b="1">
                <a:solidFill>
                  <a:schemeClr val="bg1"/>
                </a:solidFill>
                <a:cs typeface="Times New Roman" pitchFamily="84" charset="0"/>
              </a:rPr>
              <a:t>Waterton Hiking Guide</a:t>
            </a:r>
            <a:r>
              <a:rPr lang="en-US" sz="1400">
                <a:solidFill>
                  <a:schemeClr val="bg1"/>
                </a:solidFill>
                <a:cs typeface="Times New Roman" pitchFamily="84" charset="0"/>
              </a:rPr>
              <a:t>, 2008	</a:t>
            </a:r>
            <a:r>
              <a:rPr lang="en-US" sz="1400">
                <a:solidFill>
                  <a:schemeClr val="bg1"/>
                </a:solidFill>
              </a:rPr>
              <a:t>E –</a:t>
            </a:r>
            <a:r>
              <a:rPr lang="en-US" sz="1400">
                <a:solidFill>
                  <a:schemeClr val="bg1"/>
                </a:solidFill>
                <a:cs typeface="Times New Roman" pitchFamily="84" charset="0"/>
              </a:rPr>
              <a:t>30,000 		 $1,000 	     	$.03/each</a:t>
            </a:r>
          </a:p>
          <a:p>
            <a:pPr marL="457200" indent="-457200"/>
            <a:r>
              <a:rPr lang="en-US" sz="1400">
                <a:solidFill>
                  <a:schemeClr val="bg1"/>
                </a:solidFill>
                <a:cs typeface="Times New Roman" pitchFamily="84" charset="0"/>
              </a:rPr>
              <a:t>(French printed in house as needed)</a:t>
            </a:r>
          </a:p>
        </p:txBody>
      </p:sp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457200" y="3048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ts val="1200"/>
              </a:spcBef>
              <a:spcAft>
                <a:spcPts val="1000"/>
              </a:spcAft>
            </a:pPr>
            <a:r>
              <a:rPr lang="en-US">
                <a:solidFill>
                  <a:schemeClr val="bg1"/>
                </a:solidFill>
              </a:rPr>
              <a:t>PRINTING QUOTES FOR CURRENT BROCHURES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923925" y="276225"/>
            <a:ext cx="4791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533400" y="1524000"/>
            <a:ext cx="8305800" cy="493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Aft>
                <a:spcPts val="200"/>
              </a:spcAft>
            </a:pPr>
            <a:r>
              <a:rPr lang="en-US" sz="2000" b="1">
                <a:solidFill>
                  <a:schemeClr val="bg1"/>
                </a:solidFill>
              </a:rPr>
              <a:t>For 10,000, colour activity brochures:</a:t>
            </a:r>
          </a:p>
          <a:p>
            <a:pPr marL="457200" indent="-457200">
              <a:spcAft>
                <a:spcPts val="200"/>
              </a:spcAft>
            </a:pPr>
            <a:endParaRPr lang="en-US" sz="1800" b="1">
              <a:solidFill>
                <a:schemeClr val="bg1"/>
              </a:solidFill>
            </a:endParaRPr>
          </a:p>
          <a:p>
            <a:pPr marL="457200" indent="-457200">
              <a:spcAft>
                <a:spcPts val="200"/>
              </a:spcAft>
            </a:pPr>
            <a:endParaRPr lang="en-US" sz="1800" b="1">
              <a:solidFill>
                <a:schemeClr val="bg1"/>
              </a:solidFill>
            </a:endParaRPr>
          </a:p>
          <a:p>
            <a:pPr marL="457200" indent="-457200">
              <a:spcAft>
                <a:spcPts val="300"/>
              </a:spcAft>
              <a:buFontTx/>
              <a:buChar char="•"/>
            </a:pPr>
            <a:r>
              <a:rPr lang="en-CA" sz="2000">
                <a:solidFill>
                  <a:schemeClr val="bg1"/>
                </a:solidFill>
              </a:rPr>
              <a:t>2 colour, offset 0% recycled, 70lb paper (current): $1,264</a:t>
            </a:r>
          </a:p>
          <a:p>
            <a:pPr marL="457200" indent="-457200">
              <a:spcAft>
                <a:spcPts val="300"/>
              </a:spcAft>
              <a:buFontTx/>
              <a:buChar char="•"/>
            </a:pPr>
            <a:endParaRPr lang="en-CA" sz="2000">
              <a:solidFill>
                <a:schemeClr val="bg1"/>
              </a:solidFill>
            </a:endParaRPr>
          </a:p>
          <a:p>
            <a:pPr marL="457200" indent="-457200">
              <a:spcAft>
                <a:spcPts val="1000"/>
              </a:spcAft>
              <a:buFontTx/>
              <a:buChar char="•"/>
            </a:pPr>
            <a:r>
              <a:rPr lang="en-CA" sz="2000">
                <a:solidFill>
                  <a:schemeClr val="bg1"/>
                </a:solidFill>
              </a:rPr>
              <a:t>Full colour, offset 0% recycled, 70lb paper (current): $1,625</a:t>
            </a:r>
          </a:p>
          <a:p>
            <a:pPr marL="457200" indent="-457200">
              <a:spcAft>
                <a:spcPts val="1000"/>
              </a:spcAft>
              <a:buFontTx/>
              <a:buChar char="•"/>
            </a:pPr>
            <a:endParaRPr lang="en-CA" sz="2000">
              <a:solidFill>
                <a:schemeClr val="bg1"/>
              </a:solidFill>
            </a:endParaRPr>
          </a:p>
          <a:p>
            <a:pPr marL="457200" indent="-457200">
              <a:spcAft>
                <a:spcPts val="1000"/>
              </a:spcAft>
              <a:buFontTx/>
              <a:buChar char="•"/>
            </a:pPr>
            <a:r>
              <a:rPr lang="en-CA" sz="2000">
                <a:solidFill>
                  <a:schemeClr val="bg1"/>
                </a:solidFill>
              </a:rPr>
              <a:t>Full colour, Productolith coated, FCS Certified, 70lb paper: $1,814</a:t>
            </a:r>
          </a:p>
          <a:p>
            <a:pPr marL="457200" indent="-457200">
              <a:spcAft>
                <a:spcPts val="1000"/>
              </a:spcAft>
              <a:buFontTx/>
              <a:buChar char="•"/>
            </a:pPr>
            <a:endParaRPr lang="en-CA" sz="2000">
              <a:solidFill>
                <a:schemeClr val="bg1"/>
              </a:solidFill>
            </a:endParaRPr>
          </a:p>
          <a:p>
            <a:pPr marL="457200" indent="-457200">
              <a:spcAft>
                <a:spcPts val="1000"/>
              </a:spcAft>
              <a:buFontTx/>
              <a:buChar char="•"/>
            </a:pPr>
            <a:r>
              <a:rPr lang="en-CA" sz="2000">
                <a:solidFill>
                  <a:schemeClr val="bg1"/>
                </a:solidFill>
              </a:rPr>
              <a:t>Full colour, 100% recycled post consumer, 60lb paper: $1,782</a:t>
            </a:r>
          </a:p>
          <a:p>
            <a:pPr marL="457200" indent="-457200">
              <a:spcAft>
                <a:spcPts val="1000"/>
              </a:spcAft>
              <a:buFontTx/>
              <a:buChar char="•"/>
            </a:pPr>
            <a:endParaRPr lang="en-CA" sz="2000">
              <a:solidFill>
                <a:schemeClr val="bg1"/>
              </a:solidFill>
            </a:endParaRPr>
          </a:p>
          <a:p>
            <a:pPr marL="457200" indent="-457200">
              <a:spcAft>
                <a:spcPts val="1000"/>
              </a:spcAft>
            </a:pPr>
            <a:r>
              <a:rPr lang="en-US" sz="1400" b="1" i="1">
                <a:solidFill>
                  <a:schemeClr val="bg1"/>
                </a:solidFill>
              </a:rPr>
              <a:t>*Estimated pricing only – many factors affect printing costs, prices are always changing</a:t>
            </a:r>
            <a:r>
              <a:rPr lang="en-US" sz="1400">
                <a:solidFill>
                  <a:schemeClr val="bg1"/>
                </a:solidFill>
              </a:rPr>
              <a:t>.</a:t>
            </a:r>
            <a:endParaRPr lang="en-CA" sz="1800">
              <a:solidFill>
                <a:schemeClr val="bg1"/>
              </a:solidFill>
            </a:endParaRPr>
          </a:p>
          <a:p>
            <a:pPr marL="457200" indent="-457200">
              <a:spcAft>
                <a:spcPts val="200"/>
              </a:spcAft>
              <a:buFontTx/>
              <a:buChar char="•"/>
            </a:pPr>
            <a:endParaRPr lang="en-US" sz="1800">
              <a:solidFill>
                <a:schemeClr val="bg1"/>
              </a:solidFill>
              <a:cs typeface="Times New Roman" pitchFamily="84" charset="0"/>
            </a:endParaRPr>
          </a:p>
        </p:txBody>
      </p:sp>
      <p:sp>
        <p:nvSpPr>
          <p:cNvPr id="21508" name="Rectangle 2"/>
          <p:cNvSpPr>
            <a:spLocks noChangeArrowheads="1"/>
          </p:cNvSpPr>
          <p:nvPr/>
        </p:nvSpPr>
        <p:spPr bwMode="auto">
          <a:xfrm>
            <a:off x="457200" y="3048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ts val="1200"/>
              </a:spcBef>
              <a:spcAft>
                <a:spcPts val="1000"/>
              </a:spcAft>
            </a:pPr>
            <a:r>
              <a:rPr lang="en-US">
                <a:solidFill>
                  <a:schemeClr val="bg1"/>
                </a:solidFill>
              </a:rPr>
              <a:t>PRINTING QUOTES*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381000" y="1295400"/>
            <a:ext cx="83820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Aft>
                <a:spcPts val="300"/>
              </a:spcAft>
              <a:buFontTx/>
              <a:buChar char="•"/>
            </a:pPr>
            <a:r>
              <a:rPr lang="en-US" sz="1600">
                <a:solidFill>
                  <a:schemeClr val="bg1"/>
                </a:solidFill>
              </a:rPr>
              <a:t>Save 25-40% – Reduce the amount of paper used by 50%</a:t>
            </a:r>
          </a:p>
          <a:p>
            <a:pPr marL="457200" indent="-457200">
              <a:spcAft>
                <a:spcPts val="300"/>
              </a:spcAft>
              <a:buFontTx/>
              <a:buChar char="•"/>
            </a:pPr>
            <a:endParaRPr lang="en-US" sz="1600">
              <a:solidFill>
                <a:schemeClr val="bg1"/>
              </a:solidFill>
            </a:endParaRPr>
          </a:p>
          <a:p>
            <a:pPr marL="457200" indent="-457200">
              <a:buFontTx/>
              <a:buChar char="•"/>
            </a:pPr>
            <a:r>
              <a:rPr lang="en-US" sz="1600">
                <a:solidFill>
                  <a:schemeClr val="bg1"/>
                </a:solidFill>
              </a:rPr>
              <a:t>Save 10-15% – Use lighter paper (60lb text v.s. 100lb text)</a:t>
            </a:r>
          </a:p>
          <a:p>
            <a:pPr marL="457200" indent="-457200">
              <a:buFontTx/>
              <a:buChar char="•"/>
            </a:pPr>
            <a:endParaRPr lang="en-US" sz="1600">
              <a:solidFill>
                <a:schemeClr val="bg1"/>
              </a:solidFill>
            </a:endParaRPr>
          </a:p>
          <a:p>
            <a:pPr marL="457200" indent="-457200">
              <a:buFontTx/>
              <a:buChar char="•"/>
            </a:pPr>
            <a:r>
              <a:rPr lang="en-US" sz="1600">
                <a:solidFill>
                  <a:schemeClr val="bg1"/>
                </a:solidFill>
              </a:rPr>
              <a:t>Increase 35% – Use paper with more recycle content (100% post consumer waist vs paper with 0% post consumer waist)</a:t>
            </a:r>
          </a:p>
          <a:p>
            <a:pPr marL="457200" indent="-457200">
              <a:buFontTx/>
              <a:buChar char="•"/>
            </a:pPr>
            <a:endParaRPr lang="en-US" sz="1600">
              <a:solidFill>
                <a:schemeClr val="bg1"/>
              </a:solidFill>
            </a:endParaRPr>
          </a:p>
          <a:p>
            <a:pPr marL="457200" indent="-457200">
              <a:buFontTx/>
              <a:buChar char="•"/>
            </a:pPr>
            <a:r>
              <a:rPr lang="en-US" sz="1600">
                <a:solidFill>
                  <a:schemeClr val="bg1"/>
                </a:solidFill>
              </a:rPr>
              <a:t>Increase 35% – Use coated paper that is FSC certified (vs paper with 0% post consumer waist)</a:t>
            </a:r>
          </a:p>
          <a:p>
            <a:pPr marL="457200" indent="-457200">
              <a:buFontTx/>
              <a:buChar char="•"/>
            </a:pPr>
            <a:endParaRPr lang="en-US" sz="1600">
              <a:solidFill>
                <a:schemeClr val="bg1"/>
              </a:solidFill>
            </a:endParaRPr>
          </a:p>
          <a:p>
            <a:pPr marL="457200" indent="-457200">
              <a:buFontTx/>
              <a:buChar char="•"/>
            </a:pPr>
            <a:r>
              <a:rPr lang="en-US" sz="1600">
                <a:solidFill>
                  <a:schemeClr val="bg1"/>
                </a:solidFill>
              </a:rPr>
              <a:t>Increase 30% – Print full colour brochures instead of 2 colour brochures</a:t>
            </a:r>
          </a:p>
          <a:p>
            <a:pPr marL="457200" indent="-457200">
              <a:buFontTx/>
              <a:buChar char="•"/>
            </a:pPr>
            <a:endParaRPr lang="en-US" sz="1600">
              <a:solidFill>
                <a:schemeClr val="bg1"/>
              </a:solidFill>
            </a:endParaRPr>
          </a:p>
          <a:p>
            <a:pPr marL="457200" indent="-457200">
              <a:buFontTx/>
              <a:buChar char="•"/>
            </a:pPr>
            <a:r>
              <a:rPr lang="en-US" sz="1600">
                <a:solidFill>
                  <a:schemeClr val="bg1"/>
                </a:solidFill>
              </a:rPr>
              <a:t>Save 2% – Make sure all brochures are used before the brochure is reprinted. 200 brochures that are thrown out/recycled is a 2% loss on a 10,000 print run.</a:t>
            </a:r>
          </a:p>
          <a:p>
            <a:pPr marL="457200" indent="-457200">
              <a:buFontTx/>
              <a:buChar char="•"/>
            </a:pPr>
            <a:endParaRPr lang="en-US" sz="1600">
              <a:solidFill>
                <a:schemeClr val="bg1"/>
              </a:solidFill>
            </a:endParaRPr>
          </a:p>
          <a:p>
            <a:pPr marL="457200" indent="-457200">
              <a:buFontTx/>
              <a:buChar char="•"/>
            </a:pPr>
            <a:r>
              <a:rPr lang="en-US" sz="1600">
                <a:solidFill>
                  <a:schemeClr val="bg1"/>
                </a:solidFill>
              </a:rPr>
              <a:t>Save 5% – Print 10,000 instead of 5,000 – larger print runs will reduce your per/brochure cost. (Part of the cost of printing is the initial set-up).</a:t>
            </a:r>
          </a:p>
          <a:p>
            <a:pPr marL="457200" indent="-457200">
              <a:buFontTx/>
              <a:buChar char="•"/>
            </a:pPr>
            <a:endParaRPr lang="en-US" sz="1600">
              <a:solidFill>
                <a:schemeClr val="bg1"/>
              </a:solidFill>
            </a:endParaRPr>
          </a:p>
          <a:p>
            <a:pPr marL="457200" indent="-457200"/>
            <a:r>
              <a:rPr lang="en-US" sz="1400" b="1" i="1">
                <a:solidFill>
                  <a:schemeClr val="bg1"/>
                </a:solidFill>
              </a:rPr>
              <a:t>*Approximate guidelines only – many factors affect printing costs, prices are always changing</a:t>
            </a:r>
            <a:r>
              <a:rPr lang="en-US" sz="1400">
                <a:solidFill>
                  <a:schemeClr val="bg1"/>
                </a:solidFill>
              </a:rPr>
              <a:t>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457200" y="2286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>
                <a:solidFill>
                  <a:schemeClr val="bg1"/>
                </a:solidFill>
              </a:rPr>
              <a:t>GUIDELINES FOR PRINTING COSTS*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533400" y="1371600"/>
            <a:ext cx="8001000" cy="392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Aft>
                <a:spcPts val="300"/>
              </a:spcAft>
            </a:pPr>
            <a:r>
              <a:rPr lang="en-US" sz="2000" b="1">
                <a:solidFill>
                  <a:schemeClr val="bg1"/>
                </a:solidFill>
              </a:rPr>
              <a:t>If demand for printed information about an activity or location… </a:t>
            </a:r>
          </a:p>
          <a:p>
            <a:pPr marL="457200" indent="-457200">
              <a:spcAft>
                <a:spcPts val="300"/>
              </a:spcAft>
              <a:buFontTx/>
              <a:buChar char="•"/>
            </a:pPr>
            <a:endParaRPr lang="en-US" sz="1800">
              <a:solidFill>
                <a:schemeClr val="bg1"/>
              </a:solidFill>
            </a:endParaRPr>
          </a:p>
          <a:p>
            <a:pPr marL="457200" indent="-457200">
              <a:spcAft>
                <a:spcPts val="300"/>
              </a:spcAft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&gt; 1,000 people per year: professionally designed and printed activity brochure should be considered. </a:t>
            </a:r>
          </a:p>
          <a:p>
            <a:pPr marL="457200" indent="-457200">
              <a:spcAft>
                <a:spcPts val="300"/>
              </a:spcAft>
              <a:buFontTx/>
              <a:buChar char="•"/>
            </a:pPr>
            <a:endParaRPr lang="en-US" sz="1800">
              <a:solidFill>
                <a:schemeClr val="bg1"/>
              </a:solidFill>
            </a:endParaRPr>
          </a:p>
          <a:p>
            <a:pPr marL="457200" indent="-457200">
              <a:spcAft>
                <a:spcPts val="300"/>
              </a:spcAft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&lt; 1,000: internally created templated fact sheet should be considered.</a:t>
            </a:r>
          </a:p>
          <a:p>
            <a:pPr marL="457200" indent="-457200">
              <a:spcAft>
                <a:spcPts val="300"/>
              </a:spcAft>
              <a:buFontTx/>
              <a:buChar char="•"/>
            </a:pPr>
            <a:endParaRPr lang="en-US" sz="1800">
              <a:solidFill>
                <a:schemeClr val="bg1"/>
              </a:solidFill>
            </a:endParaRPr>
          </a:p>
          <a:p>
            <a:pPr marL="457200" indent="-457200"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If an activity is considered very dangerous but the demand is &lt; 1,000: a professionally designed and printed brochure should be considered.</a:t>
            </a:r>
          </a:p>
          <a:p>
            <a:pPr marL="457200" indent="-457200">
              <a:buFontTx/>
              <a:buChar char="•"/>
            </a:pPr>
            <a:endParaRPr lang="en-US" sz="1800">
              <a:solidFill>
                <a:schemeClr val="bg1"/>
              </a:solidFill>
            </a:endParaRPr>
          </a:p>
          <a:p>
            <a:pPr marL="457200" indent="-457200">
              <a:buFontTx/>
              <a:buChar char="•"/>
            </a:pPr>
            <a:r>
              <a:rPr lang="en-US" sz="1800">
                <a:solidFill>
                  <a:schemeClr val="bg1"/>
                </a:solidFill>
              </a:rPr>
              <a:t>&gt; 200 and less than 1,000, then the template fact sheet should be considered to be printed/copied professionally. Less than 200, the fact sheet should be printed in-house.</a:t>
            </a:r>
          </a:p>
        </p:txBody>
      </p:sp>
      <p:sp>
        <p:nvSpPr>
          <p:cNvPr id="23555" name="Rectangle 2"/>
          <p:cNvSpPr>
            <a:spLocks noChangeArrowheads="1"/>
          </p:cNvSpPr>
          <p:nvPr/>
        </p:nvSpPr>
        <p:spPr bwMode="auto">
          <a:xfrm>
            <a:off x="457200" y="228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Aft>
                <a:spcPts val="300"/>
              </a:spcAft>
            </a:pPr>
            <a:r>
              <a:rPr lang="en-US" sz="2000">
                <a:solidFill>
                  <a:schemeClr val="bg1"/>
                </a:solidFill>
              </a:rPr>
              <a:t>BROCHURE DEMAND, QUANTITY &amp; TYPE RECOMMENDATIONS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WEBSITE REVIEW </a:t>
            </a:r>
            <a:endParaRPr lang="en-US" sz="200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5181600" cy="4703763"/>
          </a:xfrm>
        </p:spPr>
        <p:txBody>
          <a:bodyPr/>
          <a:lstStyle/>
          <a:p>
            <a:pPr marL="381000" indent="-381000">
              <a:lnSpc>
                <a:spcPct val="120000"/>
              </a:lnSpc>
            </a:pPr>
            <a:r>
              <a:rPr lang="en-CA" sz="1800" smtClean="0"/>
              <a:t>Create new content and surveys</a:t>
            </a:r>
          </a:p>
          <a:p>
            <a:pPr marL="381000" indent="-381000">
              <a:lnSpc>
                <a:spcPct val="120000"/>
              </a:lnSpc>
            </a:pPr>
            <a:r>
              <a:rPr lang="en-CA" sz="1800" smtClean="0"/>
              <a:t>Establish a process / terms of reference for updating the website in a timely way</a:t>
            </a:r>
          </a:p>
          <a:p>
            <a:pPr marL="381000" indent="-381000">
              <a:lnSpc>
                <a:spcPct val="120000"/>
              </a:lnSpc>
            </a:pPr>
            <a:r>
              <a:rPr lang="en-CA" sz="1800" smtClean="0"/>
              <a:t>Create a front page for each park that communicates what is special</a:t>
            </a:r>
          </a:p>
          <a:p>
            <a:pPr marL="381000" indent="-381000">
              <a:lnSpc>
                <a:spcPct val="120000"/>
              </a:lnSpc>
            </a:pPr>
            <a:r>
              <a:rPr lang="en-US" sz="1800" smtClean="0"/>
              <a:t>Online backcountry campgrounds and trails reservations</a:t>
            </a:r>
            <a:endParaRPr lang="en-CA" sz="1800" smtClean="0"/>
          </a:p>
          <a:p>
            <a:pPr marL="381000" indent="-381000">
              <a:lnSpc>
                <a:spcPct val="120000"/>
              </a:lnSpc>
            </a:pPr>
            <a:r>
              <a:rPr lang="en-US" sz="1800" smtClean="0"/>
              <a:t>Brochure availability</a:t>
            </a:r>
            <a:endParaRPr lang="en-CA" sz="1800" smtClean="0"/>
          </a:p>
          <a:p>
            <a:pPr marL="381000" indent="-381000">
              <a:lnSpc>
                <a:spcPct val="120000"/>
              </a:lnSpc>
            </a:pPr>
            <a:r>
              <a:rPr lang="en-US" sz="1800" smtClean="0"/>
              <a:t>Finding information: consistencies, accuracy and intuitive navigation</a:t>
            </a:r>
          </a:p>
          <a:p>
            <a:pPr marL="381000" indent="-381000">
              <a:lnSpc>
                <a:spcPct val="120000"/>
              </a:lnSpc>
            </a:pPr>
            <a:r>
              <a:rPr lang="en-US" sz="1800" smtClean="0"/>
              <a:t>User friendly design</a:t>
            </a:r>
          </a:p>
          <a:p>
            <a:pPr marL="381000" indent="-381000">
              <a:lnSpc>
                <a:spcPct val="120000"/>
              </a:lnSpc>
            </a:pPr>
            <a:r>
              <a:rPr lang="en-US" sz="1800" smtClean="0"/>
              <a:t>Digital images and stories library</a:t>
            </a:r>
            <a:endParaRPr lang="en-US" sz="1800" b="1" smtClean="0"/>
          </a:p>
        </p:txBody>
      </p:sp>
      <p:pic>
        <p:nvPicPr>
          <p:cNvPr id="10244" name="Picture 2" descr="ho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447800"/>
            <a:ext cx="3132138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WEBSITE REVIEW: TRAIL CONDITIONS REPORT </a:t>
            </a:r>
            <a:endParaRPr lang="en-US" sz="200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524000"/>
            <a:ext cx="4000500" cy="5029200"/>
          </a:xfrm>
        </p:spPr>
        <p:txBody>
          <a:bodyPr/>
          <a:lstStyle/>
          <a:p>
            <a:pPr>
              <a:buFontTx/>
              <a:buNone/>
            </a:pPr>
            <a:endParaRPr lang="en-CA" sz="2000" b="1" smtClean="0"/>
          </a:p>
          <a:p>
            <a:r>
              <a:rPr lang="en-CA" sz="1800" smtClean="0"/>
              <a:t>User friendly design</a:t>
            </a:r>
            <a:br>
              <a:rPr lang="en-CA" sz="1800" smtClean="0"/>
            </a:br>
            <a:endParaRPr lang="en-CA" sz="1800" smtClean="0"/>
          </a:p>
          <a:p>
            <a:r>
              <a:rPr lang="en-CA" sz="1800" smtClean="0"/>
              <a:t>Updated every 1-3 days, and date of update is indicated</a:t>
            </a:r>
            <a:br>
              <a:rPr lang="en-CA" sz="1800" smtClean="0"/>
            </a:br>
            <a:endParaRPr lang="en-CA" sz="1800" smtClean="0"/>
          </a:p>
          <a:p>
            <a:r>
              <a:rPr lang="en-CA" sz="1800" smtClean="0"/>
              <a:t>Purchase and implement  a user </a:t>
            </a:r>
            <a:br>
              <a:rPr lang="en-CA" sz="1800" smtClean="0"/>
            </a:br>
            <a:r>
              <a:rPr lang="en-CA" sz="1800" smtClean="0"/>
              <a:t>friendly URL</a:t>
            </a:r>
            <a:br>
              <a:rPr lang="en-CA" sz="1800" smtClean="0"/>
            </a:br>
            <a:endParaRPr lang="en-CA" sz="1800" smtClean="0"/>
          </a:p>
          <a:p>
            <a:r>
              <a:rPr lang="en-CA" sz="1800" smtClean="0"/>
              <a:t>Automatically bilingual</a:t>
            </a:r>
            <a:br>
              <a:rPr lang="en-CA" sz="1800" smtClean="0"/>
            </a:br>
            <a:endParaRPr lang="en-CA" sz="1800" smtClean="0"/>
          </a:p>
          <a:p>
            <a:r>
              <a:rPr lang="en-CA" sz="1800" smtClean="0"/>
              <a:t>High Google ranking</a:t>
            </a:r>
          </a:p>
          <a:p>
            <a:pPr>
              <a:buFontTx/>
              <a:buNone/>
            </a:pPr>
            <a:r>
              <a:rPr lang="en-CA" smtClean="0"/>
              <a:t/>
            </a:r>
            <a:br>
              <a:rPr lang="en-CA" smtClean="0"/>
            </a:br>
            <a:endParaRPr lang="en-US" smtClean="0"/>
          </a:p>
          <a:p>
            <a:endParaRPr lang="en-US" smtClean="0"/>
          </a:p>
        </p:txBody>
      </p:sp>
      <p:pic>
        <p:nvPicPr>
          <p:cNvPr id="12292" name="Picture 3" descr="BanffTrailRepo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447800"/>
            <a:ext cx="3840163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TRAILHEAD REVIEW </a:t>
            </a:r>
            <a:endParaRPr lang="en-US" sz="2000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214813" cy="4572000"/>
          </a:xfrm>
        </p:spPr>
        <p:txBody>
          <a:bodyPr/>
          <a:lstStyle/>
          <a:p>
            <a:pPr>
              <a:buFontTx/>
              <a:buNone/>
            </a:pPr>
            <a:r>
              <a:rPr lang="en-US" smtClean="0"/>
              <a:t>Inventory, interviews, design</a:t>
            </a:r>
            <a:r>
              <a:rPr lang="en-US" sz="2800" smtClean="0"/>
              <a:t>  </a:t>
            </a:r>
            <a:br>
              <a:rPr lang="en-US" sz="2800" smtClean="0"/>
            </a:br>
            <a:endParaRPr lang="en-US" sz="1200" smtClean="0"/>
          </a:p>
          <a:p>
            <a:r>
              <a:rPr lang="en-US" sz="2000" smtClean="0"/>
              <a:t>Standard kiosk design – 2008 Guidelines</a:t>
            </a:r>
            <a:br>
              <a:rPr lang="en-US" sz="2000" smtClean="0"/>
            </a:br>
            <a:endParaRPr lang="en-US" sz="2000" smtClean="0"/>
          </a:p>
          <a:p>
            <a:r>
              <a:rPr lang="en-US" sz="2000" smtClean="0"/>
              <a:t>Trailhead area layout and design</a:t>
            </a:r>
            <a:br>
              <a:rPr lang="en-US" sz="2000" smtClean="0"/>
            </a:br>
            <a:endParaRPr lang="en-US" sz="2000" smtClean="0"/>
          </a:p>
          <a:p>
            <a:r>
              <a:rPr lang="en-US" sz="2000" smtClean="0"/>
              <a:t>Consistency and templating </a:t>
            </a:r>
            <a:br>
              <a:rPr lang="en-US" sz="2000" smtClean="0"/>
            </a:br>
            <a:endParaRPr lang="en-US" sz="2000" smtClean="0"/>
          </a:p>
          <a:p>
            <a:r>
              <a:rPr lang="en-US" sz="2000" smtClean="0"/>
              <a:t>Inclusions/exclusions</a:t>
            </a:r>
            <a:br>
              <a:rPr lang="en-US" sz="2000" smtClean="0"/>
            </a:br>
            <a:endParaRPr lang="en-US" sz="2000" smtClean="0"/>
          </a:p>
          <a:p>
            <a:r>
              <a:rPr lang="en-US" sz="2000" smtClean="0"/>
              <a:t>Sample layout for sign panels</a:t>
            </a:r>
          </a:p>
        </p:txBody>
      </p:sp>
      <p:pic>
        <p:nvPicPr>
          <p:cNvPr id="5" name="Content Placeholder 7" descr="IMG_097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876800" y="1905000"/>
            <a:ext cx="3978275" cy="315753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STANDARD KIOSK</a:t>
            </a:r>
          </a:p>
        </p:txBody>
      </p:sp>
      <p:pic>
        <p:nvPicPr>
          <p:cNvPr id="13315" name="Content Placeholder 6" descr="IMG_106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1000" y="1524000"/>
            <a:ext cx="3581400" cy="2971800"/>
          </a:xfrm>
          <a:effectLst>
            <a:outerShdw dist="35921" dir="2700000" algn="ctr" rotWithShape="0">
              <a:schemeClr val="tx1"/>
            </a:outerShdw>
          </a:effectLst>
        </p:spPr>
      </p:pic>
      <p:graphicFrame>
        <p:nvGraphicFramePr>
          <p:cNvPr id="16407" name="Group 23"/>
          <p:cNvGraphicFramePr>
            <a:graphicFrameLocks noGrp="1"/>
          </p:cNvGraphicFramePr>
          <p:nvPr>
            <p:ph sz="quarter" idx="4"/>
          </p:nvPr>
        </p:nvGraphicFramePr>
        <p:xfrm>
          <a:off x="381000" y="4724400"/>
          <a:ext cx="3581400" cy="1214438"/>
        </p:xfrm>
        <a:graphic>
          <a:graphicData uri="http://schemas.openxmlformats.org/drawingml/2006/table">
            <a:tbl>
              <a:tblPr/>
              <a:tblGrid>
                <a:gridCol w="1489075"/>
                <a:gridCol w="1012825"/>
                <a:gridCol w="1079500"/>
              </a:tblGrid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4" charset="0"/>
                          <a:ea typeface="ＭＳ Ｐゴシック" pitchFamily="84" charset="-128"/>
                        </a:rPr>
                        <a:t>Sign kiosk panel dimensions</a:t>
                      </a:r>
                      <a:endParaRPr kumimoji="0" lang="en-CA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84" charset="0"/>
                        <a:ea typeface="ＭＳ Ｐゴシック" pitchFamily="84" charset="-12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4" charset="0"/>
                          <a:ea typeface="ＭＳ Ｐゴシック" pitchFamily="84" charset="-128"/>
                        </a:rPr>
                        <a:t>Size of space</a:t>
                      </a:r>
                      <a:endParaRPr kumimoji="0" lang="en-CA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84" charset="0"/>
                        <a:ea typeface="ＭＳ Ｐゴシック" pitchFamily="84" charset="-12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4" charset="0"/>
                          <a:ea typeface="ＭＳ Ｐゴシック" pitchFamily="84" charset="-128"/>
                        </a:rPr>
                        <a:t>Maximum panel size</a:t>
                      </a:r>
                      <a:endParaRPr kumimoji="0" lang="en-CA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84" charset="0"/>
                        <a:ea typeface="ＭＳ Ｐゴシック" pitchFamily="84" charset="-12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4" charset="0"/>
                          <a:ea typeface="ＭＳ Ｐゴシック" pitchFamily="84" charset="-128"/>
                        </a:rPr>
                        <a:t>Drawing size</a:t>
                      </a:r>
                      <a:endParaRPr kumimoji="0" lang="en-CA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84" charset="0"/>
                        <a:ea typeface="ＭＳ Ｐゴシック" pitchFamily="84" charset="-12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4" charset="0"/>
                          <a:ea typeface="ＭＳ Ｐゴシック" pitchFamily="84" charset="-128"/>
                        </a:rPr>
                        <a:t>42”x78.5”</a:t>
                      </a:r>
                      <a:endParaRPr kumimoji="0" lang="en-CA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84" charset="0"/>
                        <a:ea typeface="ＭＳ Ｐゴシック" pitchFamily="84" charset="-12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4" charset="0"/>
                          <a:ea typeface="ＭＳ Ｐゴシック" pitchFamily="84" charset="-128"/>
                        </a:rPr>
                        <a:t>35”x74.5”</a:t>
                      </a:r>
                      <a:endParaRPr kumimoji="0" lang="en-CA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84" charset="0"/>
                        <a:ea typeface="ＭＳ Ｐゴシック" pitchFamily="84" charset="-12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4" charset="0"/>
                          <a:ea typeface="ＭＳ Ｐゴシック" pitchFamily="84" charset="-128"/>
                        </a:rPr>
                        <a:t>Actual size</a:t>
                      </a:r>
                      <a:endParaRPr kumimoji="0" lang="en-CA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84" charset="0"/>
                        <a:ea typeface="ＭＳ Ｐゴシック" pitchFamily="84" charset="-12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84" charset="0"/>
                          <a:ea typeface="ＭＳ Ｐゴシック" pitchFamily="84" charset="-128"/>
                        </a:rPr>
                        <a:t>35”x74”</a:t>
                      </a:r>
                      <a:endParaRPr kumimoji="0" lang="en-CA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84" charset="0"/>
                        <a:ea typeface="ＭＳ Ｐゴシック" pitchFamily="84" charset="-12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84" charset="0"/>
                        <a:ea typeface="ＭＳ Ｐゴシック" pitchFamily="84" charset="-12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7670" name="Rectangle 7"/>
          <p:cNvSpPr>
            <a:spLocks noChangeArrowheads="1"/>
          </p:cNvSpPr>
          <p:nvPr/>
        </p:nvSpPr>
        <p:spPr bwMode="auto">
          <a:xfrm>
            <a:off x="3886200" y="1905000"/>
            <a:ext cx="5029200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>
                <a:solidFill>
                  <a:schemeClr val="bg1"/>
                </a:solidFill>
              </a:rPr>
              <a:t>Trail and Backcountry Facility Design Guidelines</a:t>
            </a:r>
            <a:r>
              <a:rPr lang="en-US" sz="2000">
                <a:solidFill>
                  <a:schemeClr val="bg1"/>
                </a:solidFill>
              </a:rPr>
              <a:t>  </a:t>
            </a:r>
          </a:p>
          <a:p>
            <a:endParaRPr lang="en-US" sz="2000">
              <a:solidFill>
                <a:schemeClr val="bg1"/>
              </a:solidFill>
            </a:endParaRPr>
          </a:p>
          <a:p>
            <a:pPr marL="1143000" lvl="2" indent="-228600">
              <a:buFont typeface="Arial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Standard kiosk design – 2008 Guidelines </a:t>
            </a:r>
            <a:br>
              <a:rPr lang="en-US" sz="2000">
                <a:solidFill>
                  <a:schemeClr val="bg1"/>
                </a:solidFill>
              </a:rPr>
            </a:br>
            <a:endParaRPr lang="en-US" sz="2000">
              <a:solidFill>
                <a:schemeClr val="bg1"/>
              </a:solidFill>
            </a:endParaRPr>
          </a:p>
          <a:p>
            <a:pPr marL="1143000" lvl="2" indent="-228600">
              <a:buFont typeface="Arial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2 designs – with or without roof</a:t>
            </a:r>
            <a:br>
              <a:rPr lang="en-US" sz="2000">
                <a:solidFill>
                  <a:schemeClr val="bg1"/>
                </a:solidFill>
              </a:rPr>
            </a:br>
            <a:endParaRPr lang="en-US" sz="2000">
              <a:solidFill>
                <a:schemeClr val="bg1"/>
              </a:solidFill>
            </a:endParaRPr>
          </a:p>
          <a:p>
            <a:pPr marL="1143000" lvl="2" indent="-228600">
              <a:buFont typeface="Arial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Standard panels, plexi-glass, layout, fasteners, finish</a:t>
            </a:r>
          </a:p>
          <a:p>
            <a:pPr marL="1143000" lvl="2" indent="-228600">
              <a:buFont typeface="Arial" charset="0"/>
              <a:buChar char="•"/>
            </a:pPr>
            <a:endParaRPr lang="en-US" sz="2000">
              <a:solidFill>
                <a:schemeClr val="bg1"/>
              </a:solidFill>
            </a:endParaRPr>
          </a:p>
          <a:p>
            <a:endParaRPr lang="en-US" sz="2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TRAILHEAD AREA LAYOUT AND DESIGN</a:t>
            </a:r>
          </a:p>
        </p:txBody>
      </p:sp>
      <p:sp>
        <p:nvSpPr>
          <p:cNvPr id="28675" name="Text Placeholder 2"/>
          <p:cNvSpPr>
            <a:spLocks noGrp="1"/>
          </p:cNvSpPr>
          <p:nvPr>
            <p:ph type="body" idx="1"/>
          </p:nvPr>
        </p:nvSpPr>
        <p:spPr>
          <a:xfrm>
            <a:off x="214313" y="3071813"/>
            <a:ext cx="5072062" cy="785812"/>
          </a:xfrm>
        </p:spPr>
        <p:txBody>
          <a:bodyPr/>
          <a:lstStyle/>
          <a:p>
            <a:pPr eaLnBrk="1" hangingPunct="1"/>
            <a:r>
              <a:rPr lang="en-US" sz="1400" smtClean="0"/>
              <a:t>Emerald Lake – signature gateway with 4 sign kiosks</a:t>
            </a:r>
          </a:p>
        </p:txBody>
      </p:sp>
      <p:sp>
        <p:nvSpPr>
          <p:cNvPr id="2867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86438" y="3214688"/>
            <a:ext cx="3714750" cy="639762"/>
          </a:xfrm>
        </p:spPr>
        <p:txBody>
          <a:bodyPr/>
          <a:lstStyle/>
          <a:p>
            <a:pPr eaLnBrk="1" hangingPunct="1"/>
            <a:r>
              <a:rPr lang="en-US" sz="1400" smtClean="0"/>
              <a:t>Simpson River – BC Parks signage</a:t>
            </a:r>
          </a:p>
        </p:txBody>
      </p:sp>
      <p:pic>
        <p:nvPicPr>
          <p:cNvPr id="18437" name="Content Placeholder 7" descr="IMG_0967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857875" y="1285875"/>
            <a:ext cx="3113088" cy="2286000"/>
          </a:xfrm>
          <a:effectLst>
            <a:outerShdw dist="35921" dir="2700000" algn="ctr" rotWithShape="0">
              <a:schemeClr val="tx1">
                <a:alpha val="75000"/>
              </a:schemeClr>
            </a:outerShdw>
          </a:effectLst>
        </p:spPr>
      </p:pic>
      <p:pic>
        <p:nvPicPr>
          <p:cNvPr id="18438" name="Picture 9" descr="Kiosk Safety Waterton Cameron Lake Ski Trail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3" y="4000500"/>
            <a:ext cx="5143500" cy="198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18439" name="Content Placeholder 7" descr="IMG_1146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214313" y="1285875"/>
            <a:ext cx="5214937" cy="2286000"/>
          </a:xfrm>
          <a:effectLst>
            <a:outerShdw dist="35921" dir="2700000" algn="ctr" rotWithShape="0">
              <a:schemeClr val="tx1">
                <a:alpha val="77000"/>
              </a:scheme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42875" y="5929313"/>
            <a:ext cx="5000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CA" sz="1400" b="1" dirty="0">
                <a:solidFill>
                  <a:schemeClr val="bg1"/>
                </a:solidFill>
                <a:latin typeface="+mn-lt"/>
              </a:rPr>
              <a:t>Cameron Lake ski trails – skier safety to address </a:t>
            </a:r>
          </a:p>
        </p:txBody>
      </p:sp>
      <p:pic>
        <p:nvPicPr>
          <p:cNvPr id="28681" name="Picture 9" descr="C:\Users\Aina\Desktop\BMR\BMR photos\banff jasper\IMG_1005.JPG"/>
          <p:cNvPicPr>
            <a:picLocks noChangeAspect="1" noChangeArrowheads="1"/>
          </p:cNvPicPr>
          <p:nvPr/>
        </p:nvPicPr>
        <p:blipFill>
          <a:blip r:embed="rId6" cstate="print"/>
          <a:srcRect l="20297" t="3316" r="23886" b="18"/>
          <a:stretch>
            <a:fillRect/>
          </a:stretch>
        </p:blipFill>
        <p:spPr bwMode="auto">
          <a:xfrm>
            <a:off x="5929313" y="4000500"/>
            <a:ext cx="1071562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7072313" y="4857750"/>
            <a:ext cx="135731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CA" sz="1400" b="1" dirty="0">
                <a:solidFill>
                  <a:schemeClr val="bg1"/>
                </a:solidFill>
                <a:latin typeface="+mn-lt"/>
              </a:rPr>
              <a:t>Sign farming</a:t>
            </a:r>
            <a:br>
              <a:rPr lang="en-CA" sz="1400" b="1" dirty="0">
                <a:solidFill>
                  <a:schemeClr val="bg1"/>
                </a:solidFill>
                <a:latin typeface="+mn-lt"/>
              </a:rPr>
            </a:br>
            <a:r>
              <a:rPr lang="en-CA" sz="1400" b="1" dirty="0">
                <a:solidFill>
                  <a:schemeClr val="bg1"/>
                </a:solidFill>
                <a:latin typeface="+mn-lt"/>
              </a:rPr>
              <a:t>Repetition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  <p:bldP spid="28676" grpId="0" build="p"/>
      <p:bldP spid="10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smtClean="0"/>
              <a:t>TRAILHEAD AREA LAYOUT AND DESIGN</a:t>
            </a: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715000" y="1214438"/>
            <a:ext cx="3286125" cy="455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endParaRPr lang="en-US" sz="1800" b="1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Design gateways and entrances that celebrate the </a:t>
            </a:r>
            <a:r>
              <a:rPr lang="en-US" sz="1600" b="1" i="1">
                <a:solidFill>
                  <a:schemeClr val="bg1"/>
                </a:solidFill>
              </a:rPr>
              <a:t>‘front door’ </a:t>
            </a:r>
            <a:r>
              <a:rPr lang="en-US" sz="1600">
                <a:solidFill>
                  <a:schemeClr val="bg1"/>
                </a:solidFill>
              </a:rPr>
              <a:t>of signature trails</a:t>
            </a:r>
          </a:p>
          <a:p>
            <a:pPr marL="457200" indent="-457200">
              <a:buFont typeface="Arial" charset="0"/>
              <a:buChar char="•"/>
            </a:pPr>
            <a:endParaRPr lang="en-US" sz="160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Where do you install the new kiosk?</a:t>
            </a:r>
          </a:p>
          <a:p>
            <a:pPr marL="457200" indent="-457200">
              <a:buFont typeface="Arial" charset="0"/>
              <a:buChar char="•"/>
            </a:pPr>
            <a:endParaRPr lang="en-US" sz="160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Are directional posts  needed at the trailhead?</a:t>
            </a:r>
          </a:p>
          <a:p>
            <a:pPr marL="457200" indent="-457200">
              <a:buFont typeface="Arial" charset="0"/>
              <a:buChar char="•"/>
            </a:pPr>
            <a:endParaRPr lang="en-US" sz="160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Use native materials for construction </a:t>
            </a:r>
          </a:p>
          <a:p>
            <a:pPr marL="457200" indent="-457200">
              <a:buFont typeface="Arial" charset="0"/>
              <a:buChar char="•"/>
            </a:pPr>
            <a:endParaRPr lang="en-US" sz="160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Use  a naturalized  design  style that mimics the surrounding landscape</a:t>
            </a:r>
            <a:endParaRPr lang="en-US" sz="1600" b="1">
              <a:solidFill>
                <a:schemeClr val="bg1"/>
              </a:solidFill>
            </a:endParaRPr>
          </a:p>
        </p:txBody>
      </p:sp>
      <p:pic>
        <p:nvPicPr>
          <p:cNvPr id="29700" name="Picture 6" descr="C:\Users\Aina\Desktop\BMR\BMR photos\banff 1A &amp;LL\IMG_11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1357313"/>
            <a:ext cx="5334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TextBox 6"/>
          <p:cNvSpPr txBox="1">
            <a:spLocks noChangeArrowheads="1"/>
          </p:cNvSpPr>
          <p:nvPr/>
        </p:nvSpPr>
        <p:spPr bwMode="auto">
          <a:xfrm>
            <a:off x="285750" y="5429250"/>
            <a:ext cx="5286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i="1">
                <a:solidFill>
                  <a:schemeClr val="bg1"/>
                </a:solidFill>
              </a:rPr>
              <a:t>Healy Pass trailhead at Sunshine Ski Area parking lot </a:t>
            </a:r>
            <a:endParaRPr lang="en-CA" sz="1200" i="1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CONSISTENCY</a:t>
            </a:r>
          </a:p>
        </p:txBody>
      </p:sp>
      <p:pic>
        <p:nvPicPr>
          <p:cNvPr id="14339" name="Content Placeholder 3" descr="IMG_095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57188" y="1214438"/>
            <a:ext cx="3429000" cy="2595562"/>
          </a:xfrm>
          <a:effectLst>
            <a:outerShdw dist="35921" dir="2700000" algn="ctr" rotWithShape="0">
              <a:schemeClr val="tx1"/>
            </a:outerShdw>
          </a:effectLst>
        </p:spPr>
      </p:pic>
      <p:pic>
        <p:nvPicPr>
          <p:cNvPr id="14340" name="Content Placeholder 7" descr="IMG_0967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571875" y="2428875"/>
            <a:ext cx="2643188" cy="2214563"/>
          </a:xfrm>
          <a:effectLst>
            <a:outerShdw dist="35921" dir="2700000" algn="ctr" rotWithShape="0">
              <a:schemeClr val="tx1"/>
            </a:outerShdw>
          </a:effectLst>
        </p:spPr>
      </p:pic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838200" y="3505200"/>
            <a:ext cx="4040188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spcBef>
                <a:spcPct val="20000"/>
              </a:spcBef>
              <a:defRPr/>
            </a:pPr>
            <a:endParaRPr lang="en-US" b="1" kern="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pic>
        <p:nvPicPr>
          <p:cNvPr id="14342" name="Content Placeholder 6" descr="IMG_0973.JPG"/>
          <p:cNvPicPr>
            <a:picLocks noChangeAspect="1"/>
          </p:cNvPicPr>
          <p:nvPr/>
        </p:nvPicPr>
        <p:blipFill>
          <a:blip r:embed="rId5" cstate="print"/>
          <a:srcRect b="-618"/>
          <a:stretch>
            <a:fillRect/>
          </a:stretch>
        </p:blipFill>
        <p:spPr bwMode="auto">
          <a:xfrm>
            <a:off x="1428750" y="4071938"/>
            <a:ext cx="2286000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11" name="Text Placeholder 4"/>
          <p:cNvSpPr txBox="1">
            <a:spLocks/>
          </p:cNvSpPr>
          <p:nvPr/>
        </p:nvSpPr>
        <p:spPr bwMode="auto">
          <a:xfrm>
            <a:off x="5102225" y="3505200"/>
            <a:ext cx="4041775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spcBef>
                <a:spcPct val="20000"/>
              </a:spcBef>
              <a:defRPr/>
            </a:pPr>
            <a:endParaRPr lang="en-US" b="1" kern="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pic>
        <p:nvPicPr>
          <p:cNvPr id="9" name="Content Placeholder 7" descr="IMG_1254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25" y="3992563"/>
            <a:ext cx="2411413" cy="215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18441" name="Picture 9" descr="C:\Users\Aina\Desktop\BMR\BMR photos\glacier\IMG_132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43625" y="1214438"/>
            <a:ext cx="2857500" cy="234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CONSISTENCY</a:t>
            </a:r>
          </a:p>
        </p:txBody>
      </p:sp>
      <p:pic>
        <p:nvPicPr>
          <p:cNvPr id="15364" name="Content Placeholder 7" descr="IMG_0997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000500" y="1285875"/>
            <a:ext cx="3595688" cy="2698750"/>
          </a:xfrm>
          <a:effectLst>
            <a:outerShdw dist="35921" dir="2700000" algn="ctr" rotWithShape="0">
              <a:schemeClr val="tx1"/>
            </a:outerShdw>
          </a:effectLst>
        </p:spPr>
      </p:pic>
      <p:pic>
        <p:nvPicPr>
          <p:cNvPr id="15365" name="Content Placeholder 6" descr="IMG_118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75" y="1285875"/>
            <a:ext cx="221456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15366" name="Content Placeholder 6" descr="IMG_1003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5" y="4143375"/>
            <a:ext cx="1643063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31750" name="Picture 7" descr="C:\Users\Aina\Desktop\BMR\BMR photos\banff jasper\IMG_103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8" y="3286125"/>
            <a:ext cx="4143375" cy="287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2200" smtClean="0"/>
              <a:t>HIERARCHY, NEED FOR INFORMATION, EXCLUSIONS</a:t>
            </a:r>
            <a:endParaRPr lang="en-US" smtClean="0"/>
          </a:p>
        </p:txBody>
      </p:sp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838200" y="3505200"/>
            <a:ext cx="4040188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spcBef>
                <a:spcPct val="20000"/>
              </a:spcBef>
              <a:defRPr/>
            </a:pPr>
            <a:endParaRPr lang="en-US" b="1" kern="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1" name="Text Placeholder 4"/>
          <p:cNvSpPr txBox="1">
            <a:spLocks/>
          </p:cNvSpPr>
          <p:nvPr/>
        </p:nvSpPr>
        <p:spPr bwMode="auto">
          <a:xfrm>
            <a:off x="5102225" y="3505200"/>
            <a:ext cx="4041775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spcBef>
                <a:spcPct val="20000"/>
              </a:spcBef>
              <a:defRPr/>
            </a:pPr>
            <a:endParaRPr lang="en-US" b="1" kern="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pic>
        <p:nvPicPr>
          <p:cNvPr id="21509" name="Picture 3" descr="C:\Users\Aina\Desktop\BMR\BMR photos\Banff Waterton\IMG_12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" y="1295400"/>
            <a:ext cx="2979738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21510" name="Picture 4" descr="C:\Users\Aina\Desktop\BMR\BMR photos\glacier\IMG_09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295400"/>
            <a:ext cx="3079750" cy="421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21511" name="Picture 5" descr="C:\Users\Aina\Desktop\BMR\BMR photos\glacier\IMG_09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95650" y="3071813"/>
            <a:ext cx="2247900" cy="297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57188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TEMPLATING OF NOTICES AND POSTERS </a:t>
            </a:r>
          </a:p>
        </p:txBody>
      </p:sp>
      <p:pic>
        <p:nvPicPr>
          <p:cNvPr id="16387" name="Content Placeholder 9" descr="Notices Jasper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124575" y="1285875"/>
            <a:ext cx="2840038" cy="3786188"/>
          </a:xfrm>
          <a:effectLst>
            <a:outerShdw dist="35921" dir="2700000" algn="ctr" rotWithShape="0">
              <a:schemeClr val="tx1"/>
            </a:outerShdw>
          </a:effectLst>
        </p:spPr>
      </p:pic>
      <p:pic>
        <p:nvPicPr>
          <p:cNvPr id="16388" name="Content Placeholder 8" descr="IMG_0959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14313" y="1285875"/>
            <a:ext cx="2963862" cy="3951288"/>
          </a:xfrm>
          <a:effectLst>
            <a:outerShdw dist="35921" dir="2700000" algn="ctr" rotWithShape="0">
              <a:schemeClr val="tx1"/>
            </a:outerShdw>
          </a:effectLst>
        </p:spPr>
      </p:pic>
      <p:pic>
        <p:nvPicPr>
          <p:cNvPr id="16389" name="Content Placeholder 9" descr="Notices Jasper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63" y="4071938"/>
            <a:ext cx="2606675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16390" name="Content Placeholder 9" descr="Notices Jasper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86188" y="1285875"/>
            <a:ext cx="1881187" cy="256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2200" smtClean="0"/>
              <a:t>STANDARD SYMBOLS  </a:t>
            </a:r>
            <a:endParaRPr lang="en-US" smtClean="0"/>
          </a:p>
        </p:txBody>
      </p:sp>
      <p:pic>
        <p:nvPicPr>
          <p:cNvPr id="34819" name="Content Placeholder 6" descr="International Sign B&amp;W Waterton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429375" y="1285875"/>
            <a:ext cx="2438400" cy="1952625"/>
          </a:xfrm>
        </p:spPr>
      </p:pic>
      <p:pic>
        <p:nvPicPr>
          <p:cNvPr id="34820" name="Content Placeholder 9" descr="International Sign 3 Waterton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42875" y="3395663"/>
            <a:ext cx="3000375" cy="1417637"/>
          </a:xfrm>
        </p:spPr>
      </p:pic>
      <p:pic>
        <p:nvPicPr>
          <p:cNvPr id="34821" name="Picture 11" descr="International Sign Maligne Lake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1800" y="3352800"/>
            <a:ext cx="192087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12" descr="International Sign Skyline Trail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1752600"/>
            <a:ext cx="171767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9" descr="International Signs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313" y="4895850"/>
            <a:ext cx="4286250" cy="108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Content Placeholder 6" descr="Share the Trail symbol.gi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500" y="1323975"/>
            <a:ext cx="14478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5" name="Content Placeholder 7" descr="Share the trail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4313" y="1181100"/>
            <a:ext cx="2143125" cy="202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8" name="Content Placeholder 6" descr="IMG_0974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14688" y="2857500"/>
            <a:ext cx="1244600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57188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DESIGN GUIDELINES FOR TRAILHEAD KIOSKS </a:t>
            </a:r>
          </a:p>
        </p:txBody>
      </p:sp>
      <p:pic>
        <p:nvPicPr>
          <p:cNvPr id="35843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 l="12048" t="3291"/>
          <a:stretch>
            <a:fillRect/>
          </a:stretch>
        </p:blipFill>
        <p:spPr>
          <a:xfrm>
            <a:off x="4210050" y="1428750"/>
            <a:ext cx="4454525" cy="4643438"/>
          </a:xfrm>
          <a:noFill/>
        </p:spPr>
      </p:pic>
      <p:pic>
        <p:nvPicPr>
          <p:cNvPr id="35844" name="Picture 2" descr="photo-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88" y="2071688"/>
            <a:ext cx="2500312" cy="326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57188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DESIGN GUIDELINES FOR TRAILHEAD KIOSKS </a:t>
            </a:r>
          </a:p>
        </p:txBody>
      </p:sp>
      <p:sp>
        <p:nvSpPr>
          <p:cNvPr id="36867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 smtClean="0"/>
          </a:p>
        </p:txBody>
      </p:sp>
      <p:pic>
        <p:nvPicPr>
          <p:cNvPr id="36868" name="Picture 2" descr="C:\Documents and Settings\Aina Cernenoks\Desktop\BMR Files\BMR\IMG_02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1436688"/>
            <a:ext cx="5608638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9" name="Content Placeholder 9"/>
          <p:cNvSpPr>
            <a:spLocks noGrp="1"/>
          </p:cNvSpPr>
          <p:nvPr>
            <p:ph sz="quarter" idx="4"/>
          </p:nvPr>
        </p:nvSpPr>
        <p:spPr>
          <a:xfrm>
            <a:off x="6072188" y="1428750"/>
            <a:ext cx="2714625" cy="3951288"/>
          </a:xfrm>
        </p:spPr>
        <p:txBody>
          <a:bodyPr/>
          <a:lstStyle/>
          <a:p>
            <a:r>
              <a:rPr lang="en-CA" sz="1600" smtClean="0"/>
              <a:t>Simplify the message</a:t>
            </a:r>
          </a:p>
          <a:p>
            <a:endParaRPr lang="en-CA" sz="1600" smtClean="0"/>
          </a:p>
          <a:p>
            <a:r>
              <a:rPr lang="en-CA" sz="1600" smtClean="0"/>
              <a:t>LESS, LESS, LESS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SIGN PANEL  LAYOUT AND DESIGN</a:t>
            </a:r>
          </a:p>
        </p:txBody>
      </p:sp>
      <p:sp>
        <p:nvSpPr>
          <p:cNvPr id="37891" name="Rectangle 7"/>
          <p:cNvSpPr>
            <a:spLocks noChangeArrowheads="1"/>
          </p:cNvSpPr>
          <p:nvPr/>
        </p:nvSpPr>
        <p:spPr bwMode="auto">
          <a:xfrm>
            <a:off x="214313" y="1214438"/>
            <a:ext cx="8786812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endParaRPr lang="en-US" sz="90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AutoNum type="arabicPeriod"/>
            </a:pPr>
            <a:r>
              <a:rPr lang="en-US" sz="1600">
                <a:solidFill>
                  <a:schemeClr val="bg1"/>
                </a:solidFill>
              </a:rPr>
              <a:t>MAP – 3D, simple, Gem Trek</a:t>
            </a:r>
            <a:br>
              <a:rPr lang="en-US" sz="1600">
                <a:solidFill>
                  <a:schemeClr val="bg1"/>
                </a:solidFill>
              </a:rPr>
            </a:br>
            <a:endParaRPr lang="en-US" sz="160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AutoNum type="arabicPeriod"/>
            </a:pPr>
            <a:r>
              <a:rPr lang="en-US" sz="1600">
                <a:solidFill>
                  <a:schemeClr val="bg1"/>
                </a:solidFill>
              </a:rPr>
              <a:t>TRAIL DESCRIPTION – Distance, elevation gain,  short description,  photo</a:t>
            </a:r>
            <a:br>
              <a:rPr lang="en-US" sz="1600">
                <a:solidFill>
                  <a:schemeClr val="bg1"/>
                </a:solidFill>
              </a:rPr>
            </a:br>
            <a:endParaRPr lang="en-US" sz="160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AutoNum type="arabicPeriod"/>
            </a:pPr>
            <a:r>
              <a:rPr lang="en-US" sz="1600">
                <a:solidFill>
                  <a:schemeClr val="bg1"/>
                </a:solidFill>
              </a:rPr>
              <a:t>SAFETY MESSAGE – ‘Be responsible for your own safety’ poster, emergency contact information.</a:t>
            </a:r>
            <a:br>
              <a:rPr lang="en-US" sz="1600">
                <a:solidFill>
                  <a:schemeClr val="bg1"/>
                </a:solidFill>
              </a:rPr>
            </a:br>
            <a:endParaRPr lang="en-US" sz="160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AutoNum type="arabicPeriod"/>
            </a:pPr>
            <a:r>
              <a:rPr lang="en-US" sz="1600">
                <a:solidFill>
                  <a:schemeClr val="bg1"/>
                </a:solidFill>
              </a:rPr>
              <a:t>USER SYMBOLS</a:t>
            </a:r>
            <a:br>
              <a:rPr lang="en-US" sz="1600">
                <a:solidFill>
                  <a:schemeClr val="bg1"/>
                </a:solidFill>
              </a:rPr>
            </a:br>
            <a:endParaRPr lang="en-US" sz="160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AutoNum type="arabicPeriod"/>
            </a:pPr>
            <a:r>
              <a:rPr lang="en-US" sz="1600">
                <a:solidFill>
                  <a:schemeClr val="bg1"/>
                </a:solidFill>
              </a:rPr>
              <a:t>TEMPLATED NOTICES – Standard for all parks, dated, updated.</a:t>
            </a:r>
            <a:br>
              <a:rPr lang="en-US" sz="1600">
                <a:solidFill>
                  <a:schemeClr val="bg1"/>
                </a:solidFill>
              </a:rPr>
            </a:br>
            <a:r>
              <a:rPr lang="en-US" sz="1600">
                <a:solidFill>
                  <a:schemeClr val="bg1"/>
                </a:solidFill>
              </a:rPr>
              <a:t>INFORMATION = GREEN e.g. Mountain Caribou, fish stocking, trail grooming</a:t>
            </a:r>
            <a:br>
              <a:rPr lang="en-US" sz="1600">
                <a:solidFill>
                  <a:schemeClr val="bg1"/>
                </a:solidFill>
              </a:rPr>
            </a:br>
            <a:r>
              <a:rPr lang="en-US" sz="1600">
                <a:solidFill>
                  <a:schemeClr val="bg1"/>
                </a:solidFill>
              </a:rPr>
              <a:t>CAUTION = YELLOW e.g. fallen trees over trail area</a:t>
            </a:r>
            <a:br>
              <a:rPr lang="en-US" sz="1600">
                <a:solidFill>
                  <a:schemeClr val="bg1"/>
                </a:solidFill>
              </a:rPr>
            </a:br>
            <a:r>
              <a:rPr lang="en-US" sz="1600">
                <a:solidFill>
                  <a:schemeClr val="bg1"/>
                </a:solidFill>
              </a:rPr>
              <a:t>CLOSURE = RED e.g. trail closed due to bear activity</a:t>
            </a:r>
            <a:br>
              <a:rPr lang="en-US" sz="1600">
                <a:solidFill>
                  <a:schemeClr val="bg1"/>
                </a:solidFill>
              </a:rPr>
            </a:br>
            <a:endParaRPr lang="en-US" sz="160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AutoNum type="arabicPeriod"/>
            </a:pPr>
            <a:r>
              <a:rPr lang="en-US" sz="1600">
                <a:solidFill>
                  <a:schemeClr val="bg1"/>
                </a:solidFill>
              </a:rPr>
              <a:t>CUSTOM MESSAGE – Specific park/trail information. </a:t>
            </a:r>
            <a:br>
              <a:rPr lang="en-US" sz="1600">
                <a:solidFill>
                  <a:schemeClr val="bg1"/>
                </a:solidFill>
              </a:rPr>
            </a:br>
            <a:endParaRPr lang="en-US" sz="160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AutoNum type="arabicPeriod"/>
            </a:pPr>
            <a:r>
              <a:rPr lang="en-US" sz="1600">
                <a:solidFill>
                  <a:schemeClr val="bg1"/>
                </a:solidFill>
              </a:rPr>
              <a:t>EXCLUSIONS  </a:t>
            </a:r>
            <a:br>
              <a:rPr lang="en-US" sz="1600">
                <a:solidFill>
                  <a:schemeClr val="bg1"/>
                </a:solidFill>
              </a:rPr>
            </a:br>
            <a:r>
              <a:rPr lang="en-US" sz="1600">
                <a:solidFill>
                  <a:schemeClr val="bg1"/>
                </a:solidFill>
              </a:rPr>
              <a:t>Park management issues, interpretive messages, volunteer group information.   </a:t>
            </a:r>
            <a:endParaRPr lang="en-CA" sz="1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SIGN  KIOSK SAMPLE  LAYOUT </a:t>
            </a:r>
            <a:endParaRPr lang="en-US" sz="2000" smtClean="0"/>
          </a:p>
        </p:txBody>
      </p:sp>
      <p:pic>
        <p:nvPicPr>
          <p:cNvPr id="38915" name="Picture 7" descr="Kiosk_new_small_v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43000"/>
            <a:ext cx="9144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chart_v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APPROACH TO SUCCESS</a:t>
            </a:r>
            <a:endParaRPr lang="en-US" sz="2000" smtClean="0"/>
          </a:p>
        </p:txBody>
      </p:sp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214313" y="1447800"/>
            <a:ext cx="4500562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endParaRPr lang="en-US" sz="1800" b="1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STEERING COMMITTEE</a:t>
            </a:r>
            <a:br>
              <a:rPr lang="en-US" sz="1800">
                <a:solidFill>
                  <a:schemeClr val="bg1"/>
                </a:solidFill>
              </a:rPr>
            </a:br>
            <a:r>
              <a:rPr lang="en-US" sz="1600">
                <a:solidFill>
                  <a:schemeClr val="bg1"/>
                </a:solidFill>
              </a:rPr>
              <a:t>Continue  coordination of  future stages of  the backcountry media  projects</a:t>
            </a:r>
            <a:r>
              <a:rPr lang="en-US" sz="1800">
                <a:solidFill>
                  <a:schemeClr val="bg1"/>
                </a:solidFill>
              </a:rPr>
              <a:t/>
            </a:r>
            <a:br>
              <a:rPr lang="en-US" sz="1800">
                <a:solidFill>
                  <a:schemeClr val="bg1"/>
                </a:solidFill>
              </a:rPr>
            </a:br>
            <a:endParaRPr lang="en-US" sz="180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DESIGN GUIDELINES</a:t>
            </a:r>
            <a:br>
              <a:rPr lang="en-US" sz="1800">
                <a:solidFill>
                  <a:schemeClr val="bg1"/>
                </a:solidFill>
              </a:rPr>
            </a:br>
            <a:r>
              <a:rPr lang="en-US" sz="1600">
                <a:solidFill>
                  <a:schemeClr val="bg1"/>
                </a:solidFill>
              </a:rPr>
              <a:t>The new media suite development</a:t>
            </a:r>
            <a:r>
              <a:rPr lang="en-US" sz="1800">
                <a:solidFill>
                  <a:schemeClr val="bg1"/>
                </a:solidFill>
              </a:rPr>
              <a:t/>
            </a:r>
            <a:br>
              <a:rPr lang="en-US" sz="1800">
                <a:solidFill>
                  <a:schemeClr val="bg1"/>
                </a:solidFill>
              </a:rPr>
            </a:br>
            <a:endParaRPr lang="en-US" sz="180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COMMUNICATION</a:t>
            </a:r>
            <a:br>
              <a:rPr lang="en-US" sz="1800">
                <a:solidFill>
                  <a:schemeClr val="bg1"/>
                </a:solidFill>
              </a:rPr>
            </a:br>
            <a:r>
              <a:rPr lang="en-US" sz="1600">
                <a:solidFill>
                  <a:schemeClr val="bg1"/>
                </a:solidFill>
              </a:rPr>
              <a:t>Intranet library, “How To” guidelines</a:t>
            </a:r>
            <a:br>
              <a:rPr lang="en-US" sz="1600">
                <a:solidFill>
                  <a:schemeClr val="bg1"/>
                </a:solidFill>
              </a:rPr>
            </a:br>
            <a:endParaRPr lang="en-US" sz="160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USER SURVEYS, FEEDBACK  and OBSERVATIONS</a:t>
            </a:r>
            <a:br>
              <a:rPr lang="en-US" sz="1800">
                <a:solidFill>
                  <a:schemeClr val="bg1"/>
                </a:solidFill>
              </a:rPr>
            </a:br>
            <a:r>
              <a:rPr lang="en-US" sz="1600">
                <a:solidFill>
                  <a:schemeClr val="bg1"/>
                </a:solidFill>
              </a:rPr>
              <a:t>Ongoing survey results, URL feedback, remote observations</a:t>
            </a:r>
            <a:endParaRPr lang="en-US" sz="1600" b="1">
              <a:solidFill>
                <a:schemeClr val="bg1"/>
              </a:solidFill>
            </a:endParaRPr>
          </a:p>
        </p:txBody>
      </p:sp>
      <p:pic>
        <p:nvPicPr>
          <p:cNvPr id="40964" name="Picture 5" descr="C:\Users\Aina\Desktop\BMR\BMR photos\banff jasper\IMG_10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75" y="1357313"/>
            <a:ext cx="34290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NEXT PHASES</a:t>
            </a:r>
            <a:endParaRPr lang="en-US" sz="2000" smtClean="0"/>
          </a:p>
        </p:txBody>
      </p:sp>
      <p:sp>
        <p:nvSpPr>
          <p:cNvPr id="43011" name="Rectangle 4"/>
          <p:cNvSpPr>
            <a:spLocks noChangeArrowheads="1"/>
          </p:cNvSpPr>
          <p:nvPr/>
        </p:nvSpPr>
        <p:spPr bwMode="auto">
          <a:xfrm>
            <a:off x="142875" y="1143000"/>
            <a:ext cx="5929313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defRPr/>
            </a:pPr>
            <a:r>
              <a:rPr lang="en-US" sz="1800" b="1" dirty="0">
                <a:solidFill>
                  <a:schemeClr val="bg1"/>
                </a:solidFill>
              </a:rPr>
              <a:t>2009 PROJECT PRIORITIES</a:t>
            </a:r>
            <a:br>
              <a:rPr lang="en-US" sz="1800" b="1" dirty="0">
                <a:solidFill>
                  <a:schemeClr val="bg1"/>
                </a:solidFill>
              </a:rPr>
            </a:br>
            <a:endParaRPr lang="en-US" sz="8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CA" sz="1600" u="sng" dirty="0">
                <a:solidFill>
                  <a:schemeClr val="bg1"/>
                </a:solidFill>
              </a:rPr>
              <a:t>1st priority  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schemeClr val="bg1"/>
                </a:solidFill>
              </a:rPr>
              <a:t>   Strike Steering Committee and appoint lead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schemeClr val="bg1"/>
                </a:solidFill>
              </a:rPr>
              <a:t>   Complete park investigative work, set Park priorities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schemeClr val="bg1"/>
                </a:solidFill>
              </a:rPr>
              <a:t>   Develop design guidelines </a:t>
            </a:r>
            <a:br>
              <a:rPr lang="en-CA" sz="1600" dirty="0">
                <a:solidFill>
                  <a:schemeClr val="bg1"/>
                </a:solidFill>
              </a:rPr>
            </a:br>
            <a:r>
              <a:rPr lang="en-CA" sz="1600" dirty="0">
                <a:solidFill>
                  <a:schemeClr val="bg1"/>
                </a:solidFill>
              </a:rPr>
              <a:t>	</a:t>
            </a:r>
            <a:r>
              <a:rPr lang="en-CA" sz="1600" i="1" dirty="0">
                <a:solidFill>
                  <a:schemeClr val="bg1"/>
                </a:solidFill>
              </a:rPr>
              <a:t>(</a:t>
            </a:r>
            <a:r>
              <a:rPr lang="en-CA" sz="1200" i="1" dirty="0">
                <a:solidFill>
                  <a:schemeClr val="bg1"/>
                </a:solidFill>
              </a:rPr>
              <a:t>to be defined and refined in conjunction with </a:t>
            </a:r>
            <a:br>
              <a:rPr lang="en-CA" sz="1200" i="1" dirty="0">
                <a:solidFill>
                  <a:schemeClr val="bg1"/>
                </a:solidFill>
              </a:rPr>
            </a:br>
            <a:r>
              <a:rPr lang="en-CA" sz="1200" i="1" dirty="0">
                <a:solidFill>
                  <a:schemeClr val="bg1"/>
                </a:solidFill>
              </a:rPr>
              <a:t>	media design for 2</a:t>
            </a:r>
            <a:r>
              <a:rPr lang="en-CA" sz="1200" i="1" baseline="30000" dirty="0">
                <a:solidFill>
                  <a:schemeClr val="bg1"/>
                </a:solidFill>
              </a:rPr>
              <a:t>nd</a:t>
            </a:r>
            <a:r>
              <a:rPr lang="en-CA" sz="1200" i="1" dirty="0">
                <a:solidFill>
                  <a:schemeClr val="bg1"/>
                </a:solidFill>
              </a:rPr>
              <a:t> and 3</a:t>
            </a:r>
            <a:r>
              <a:rPr lang="en-CA" sz="1200" i="1" baseline="30000" dirty="0">
                <a:solidFill>
                  <a:schemeClr val="bg1"/>
                </a:solidFill>
              </a:rPr>
              <a:t>rd</a:t>
            </a:r>
            <a:r>
              <a:rPr lang="en-CA" sz="1200" i="1" dirty="0">
                <a:solidFill>
                  <a:schemeClr val="bg1"/>
                </a:solidFill>
              </a:rPr>
              <a:t> priority projects).</a:t>
            </a:r>
            <a:br>
              <a:rPr lang="en-CA" sz="1200" i="1" dirty="0">
                <a:solidFill>
                  <a:schemeClr val="bg1"/>
                </a:solidFill>
              </a:rPr>
            </a:br>
            <a:endParaRPr lang="en-CA" sz="12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CA" sz="1600" u="sng" dirty="0">
                <a:solidFill>
                  <a:schemeClr val="bg1"/>
                </a:solidFill>
              </a:rPr>
              <a:t>2</a:t>
            </a:r>
            <a:r>
              <a:rPr lang="en-CA" sz="1600" u="sng" baseline="30000" dirty="0">
                <a:solidFill>
                  <a:schemeClr val="bg1"/>
                </a:solidFill>
              </a:rPr>
              <a:t>nd</a:t>
            </a:r>
            <a:r>
              <a:rPr lang="en-CA" sz="1600" u="sng" dirty="0">
                <a:solidFill>
                  <a:schemeClr val="bg1"/>
                </a:solidFill>
              </a:rPr>
              <a:t> Priority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schemeClr val="bg1"/>
                </a:solidFill>
              </a:rPr>
              <a:t>   Design and fabricate sample trailhead kiosk panels</a:t>
            </a:r>
            <a:br>
              <a:rPr lang="en-CA" sz="1600" dirty="0">
                <a:solidFill>
                  <a:schemeClr val="bg1"/>
                </a:solidFill>
              </a:rPr>
            </a:br>
            <a:r>
              <a:rPr lang="en-CA" sz="1600" dirty="0">
                <a:solidFill>
                  <a:schemeClr val="bg1"/>
                </a:solidFill>
              </a:rPr>
              <a:t>	</a:t>
            </a:r>
            <a:r>
              <a:rPr lang="en-CA" sz="1200" i="1" dirty="0">
                <a:solidFill>
                  <a:schemeClr val="bg1"/>
                </a:solidFill>
              </a:rPr>
              <a:t>(at installed new Jasper kiosks)</a:t>
            </a:r>
            <a:r>
              <a:rPr lang="en-CA" sz="1600" i="1" dirty="0">
                <a:solidFill>
                  <a:schemeClr val="bg1"/>
                </a:solidFill>
              </a:rPr>
              <a:t/>
            </a:r>
            <a:br>
              <a:rPr lang="en-CA" sz="1600" i="1" dirty="0">
                <a:solidFill>
                  <a:schemeClr val="bg1"/>
                </a:solidFill>
              </a:rPr>
            </a:br>
            <a:endParaRPr lang="en-CA" sz="1000" i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CA" sz="1600" u="sng" dirty="0">
                <a:solidFill>
                  <a:schemeClr val="bg1"/>
                </a:solidFill>
              </a:rPr>
              <a:t>3</a:t>
            </a:r>
            <a:r>
              <a:rPr lang="en-CA" sz="1600" u="sng" baseline="30000" dirty="0">
                <a:solidFill>
                  <a:schemeClr val="bg1"/>
                </a:solidFill>
              </a:rPr>
              <a:t>rd</a:t>
            </a:r>
            <a:r>
              <a:rPr lang="en-CA" sz="1600" u="sng" dirty="0">
                <a:solidFill>
                  <a:schemeClr val="bg1"/>
                </a:solidFill>
              </a:rPr>
              <a:t> Priority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schemeClr val="bg1"/>
                </a:solidFill>
              </a:rPr>
              <a:t>   Determine priority brochures (one or two)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schemeClr val="bg1"/>
                </a:solidFill>
              </a:rPr>
              <a:t>   Design and print new media products.</a:t>
            </a:r>
          </a:p>
          <a:p>
            <a:pPr>
              <a:defRPr/>
            </a:pPr>
            <a:r>
              <a:rPr lang="en-CA" sz="1600" dirty="0">
                <a:solidFill>
                  <a:schemeClr val="bg1"/>
                </a:solidFill>
              </a:rPr>
              <a:t>   Template fact sheets, and checklists.</a:t>
            </a:r>
            <a:br>
              <a:rPr lang="en-CA" sz="1600" dirty="0">
                <a:solidFill>
                  <a:schemeClr val="bg1"/>
                </a:solidFill>
              </a:rPr>
            </a:br>
            <a:r>
              <a:rPr lang="en-CA" sz="1000" dirty="0">
                <a:solidFill>
                  <a:schemeClr val="bg1"/>
                </a:solidFill>
              </a:rPr>
              <a:t/>
            </a:r>
            <a:br>
              <a:rPr lang="en-CA" sz="1000" dirty="0">
                <a:solidFill>
                  <a:schemeClr val="bg1"/>
                </a:solidFill>
              </a:rPr>
            </a:br>
            <a:r>
              <a:rPr lang="en-CA" sz="1600" u="sng" dirty="0">
                <a:solidFill>
                  <a:schemeClr val="bg1"/>
                </a:solidFill>
              </a:rPr>
              <a:t> 4</a:t>
            </a:r>
            <a:r>
              <a:rPr lang="en-CA" sz="1600" u="sng" baseline="30000" dirty="0">
                <a:solidFill>
                  <a:schemeClr val="bg1"/>
                </a:solidFill>
              </a:rPr>
              <a:t>th</a:t>
            </a:r>
            <a:r>
              <a:rPr lang="en-CA" sz="1600" u="sng" dirty="0">
                <a:solidFill>
                  <a:schemeClr val="bg1"/>
                </a:solidFill>
              </a:rPr>
              <a:t> Priority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schemeClr val="bg1"/>
                </a:solidFill>
              </a:rPr>
              <a:t>   Website upgrade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schemeClr val="bg1"/>
                </a:solidFill>
              </a:rPr>
              <a:t>   Build intranet library</a:t>
            </a:r>
            <a:br>
              <a:rPr lang="en-CA" sz="1600" dirty="0">
                <a:solidFill>
                  <a:schemeClr val="bg1"/>
                </a:solidFill>
              </a:rPr>
            </a:br>
            <a:r>
              <a:rPr lang="en-CA" sz="1200" i="1" dirty="0">
                <a:solidFill>
                  <a:schemeClr val="bg1"/>
                </a:solidFill>
              </a:rPr>
              <a:t>(Although of high importance, this project needs to await the new brand initiation)</a:t>
            </a:r>
            <a:endParaRPr lang="en-CA" sz="1200" dirty="0">
              <a:solidFill>
                <a:schemeClr val="bg1"/>
              </a:solidFill>
            </a:endParaRPr>
          </a:p>
        </p:txBody>
      </p:sp>
      <p:pic>
        <p:nvPicPr>
          <p:cNvPr id="41988" name="Picture 6" descr="success"/>
          <p:cNvPicPr>
            <a:picLocks noChangeAspect="1" noChangeArrowheads="1"/>
          </p:cNvPicPr>
          <p:nvPr/>
        </p:nvPicPr>
        <p:blipFill>
          <a:blip r:embed="rId3" cstate="print"/>
          <a:srcRect l="3661" t="28104" r="1138"/>
          <a:stretch>
            <a:fillRect/>
          </a:stretch>
        </p:blipFill>
        <p:spPr bwMode="auto">
          <a:xfrm>
            <a:off x="5286375" y="1571625"/>
            <a:ext cx="3571875" cy="421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2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2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7533</TotalTime>
  <Words>1269</Words>
  <Application>Microsoft Office PowerPoint</Application>
  <PresentationFormat>On-screen Show (4:3)</PresentationFormat>
  <Paragraphs>340</Paragraphs>
  <Slides>41</Slides>
  <Notes>41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ＭＳ Ｐゴシック</vt:lpstr>
      <vt:lpstr>Calibri</vt:lpstr>
      <vt:lpstr>Times New Roman</vt:lpstr>
      <vt:lpstr>Verdana</vt:lpstr>
      <vt:lpstr>Blank Presentation</vt:lpstr>
      <vt:lpstr>Microsoft Word Document</vt:lpstr>
      <vt:lpstr>Slide 1</vt:lpstr>
      <vt:lpstr>SCOPE OF WORK</vt:lpstr>
      <vt:lpstr>RESEARCH</vt:lpstr>
      <vt:lpstr>IN  PARK  INVENTORY </vt:lpstr>
      <vt:lpstr>EXTERNAL SAMPLING</vt:lpstr>
      <vt:lpstr>RECREATION TRENDS &amp; SURVEYS</vt:lpstr>
      <vt:lpstr>FRONT LINE STAFF INTERVIEWS</vt:lpstr>
      <vt:lpstr>FRONT LINE STAFF INTERVIEWS</vt:lpstr>
      <vt:lpstr>FRONT LINE STAFF INTERVIEWS</vt:lpstr>
      <vt:lpstr>BROCHURE  EVALUATION  CRITERIA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WEBSITE REVIEW </vt:lpstr>
      <vt:lpstr>WEBSITE REVIEW: TRAIL CONDITIONS REPORT </vt:lpstr>
      <vt:lpstr>TRAILHEAD REVIEW </vt:lpstr>
      <vt:lpstr>STANDARD KIOSK</vt:lpstr>
      <vt:lpstr>TRAILHEAD AREA LAYOUT AND DESIGN</vt:lpstr>
      <vt:lpstr>TRAILHEAD AREA LAYOUT AND DESIGN</vt:lpstr>
      <vt:lpstr>CONSISTENCY</vt:lpstr>
      <vt:lpstr>CONSISTENCY</vt:lpstr>
      <vt:lpstr>HIERARCHY, NEED FOR INFORMATION, EXCLUSIONS</vt:lpstr>
      <vt:lpstr>TEMPLATING OF NOTICES AND POSTERS </vt:lpstr>
      <vt:lpstr>STANDARD SYMBOLS  </vt:lpstr>
      <vt:lpstr>DESIGN GUIDELINES FOR TRAILHEAD KIOSKS </vt:lpstr>
      <vt:lpstr>DESIGN GUIDELINES FOR TRAILHEAD KIOSKS </vt:lpstr>
      <vt:lpstr>SIGN PANEL  LAYOUT AND DESIGN</vt:lpstr>
      <vt:lpstr>SIGN  KIOSK SAMPLE  LAYOUT </vt:lpstr>
      <vt:lpstr>Slide 38</vt:lpstr>
      <vt:lpstr>APPROACH TO SUCCESS</vt:lpstr>
      <vt:lpstr>THE NEXT PHASES</vt:lpstr>
      <vt:lpstr>Slide 41</vt:lpstr>
    </vt:vector>
  </TitlesOfParts>
  <Company>Dark Horse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 McAllister</dc:creator>
  <cp:lastModifiedBy>acernoks</cp:lastModifiedBy>
  <cp:revision>160</cp:revision>
  <dcterms:created xsi:type="dcterms:W3CDTF">2008-11-29T19:50:34Z</dcterms:created>
  <dcterms:modified xsi:type="dcterms:W3CDTF">2011-06-14T17:42:12Z</dcterms:modified>
</cp:coreProperties>
</file>